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charts/chart1.xml" ContentType="application/vnd.openxmlformats-officedocument.drawingml.chart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notesMasterIdLst>
    <p:notesMasterId r:id="rId14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任务准时率</c:v>
                </c:pt>
              </c:strCache>
            </c:strRef>
          </c:tx>
          <c:spPr>
            <a:solidFill>
              <a:srgbClr val="00D4FF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E3E7ED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Sheet1!$A$2:$A$5</c:f>
              <c:multiLvlStrCache>
                <c:ptCount val="4"/>
                <c:lvl>
                  <c:pt idx="0">
                    <c:v>Q1</c:v>
                  </c:pt>
                  <c:pt idx="1">
                    <c:v>Q2</c:v>
                  </c:pt>
                  <c:pt idx="2">
                    <c:v>Q3</c:v>
                  </c:pt>
                  <c:pt idx="3">
                    <c:v>Q4</c:v>
                  </c:pt>
                </c:lvl>
              </c:multiLvlStrCache>
            </c:multiLvl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72</c:v>
                </c:pt>
                <c:pt idx="1">
                  <c:v>81</c:v>
                </c:pt>
                <c:pt idx="2">
                  <c:v>89</c:v>
                </c:pt>
                <c:pt idx="3">
                  <c:v>94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200" u="none">
                  <a:solidFill>
                    <a:srgbClr val="E3E7ED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8F99AA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  <c:max val="100"/>
          <c:min val="0"/>
        </c:scaling>
        <c:delete val="0"/>
        <c:axPos val="l"/>
        <c:majorGridlines>
          <c:spPr>
            <a:ln w="6350" cap="flat">
              <a:solidFill>
                <a:srgbClr val="323A47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8F99AA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  <c:majorUnit val="25"/>
      </c:valAx>
      <c:spPr>
        <a:solidFill>
          <a:srgbClr val="0F1217">
            <a:alpha val="0"/>
          </a:srgbClr>
        </a:solidFill>
        <a:ln w="12700" cap="flat">
          <a:solidFill>
            <a:srgbClr val="0F1217"/>
          </a:solidFill>
        </a:ln>
        <a:effectLst/>
      </c:spPr>
    </c:plotArea>
    <c:plotVisOnly val="1"/>
    <c:dispBlanksAs val="span"/>
  </c:chart>
  <c:spPr>
    <a:solidFill>
      <a:srgbClr val="0F1217">
        <a:alpha val="0"/>
      </a:srgbClr>
    </a:solidFill>
    <a:ln w="12700" cap="flat">
      <a:solidFill>
        <a:srgbClr val="0F1217"/>
      </a:solidFill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封面版式。替换标题、副标题与日期；保持标题不超过两行。
[Sources]
- Internal Zephyr Robotics design-system assets.
- No external factual claims; example content is illustrative.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案例版式。左侧交代场景与约束，右侧用一条视觉路径呈现行动与结果；示例不代表真实客户项目。
[Sources]
- Internal Zephyr Robotics design-system assets.
- No external factual claims; example content is illustrative.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团队版式。适合展示四个核心职能，也可替换为四位负责人；避免堆叠完整履历。
[Sources]
- Internal Zephyr Robotics design-system assets.
- No external factual claims; example content is illustrative.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结束页。替换主张与联系方式；使用真实域名和邮箱前请确认对外口径。
[Sources]
- Internal Zephyr Robotics design-system assets.
- No external factual claims; example content is illustrative.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模板使用原则页。可保留在内部版本，也可在对外版本中删除。
[Sources]
- Internal Zephyr Robotics design-system assets.
- No external factual claims; example content is illustrative.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章节分隔页。使用大号章节编号、单一标题和一句说明。
[Sources]
- Internal Zephyr Robotics design-system assets.
- No external factual claims; example content is illustrative.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执行摘要版式。适合管理层结论、提案要点和三条核心判断。
[Sources]
- Internal Zephyr Robotics design-system assets.
- No external factual claims; example content is illustrative.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公司概览版式。左侧陈述价值与三项能力，右侧放产品图、机器人图或场景照片。
[Sources]
- Internal Zephyr Robotics design-system assets.
- No external factual claims; example content is illustrative.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四步流程版式。适合产品闭环、服务流程和方法论；步骤不宜超过五个。
[Sources]
- Internal Zephyr Robotics design-system assets.
- No external factual claims; example content is illustrative.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数据版式。当前数字为示例；替换为真实数据时同步更新结论标题与单位。
[Sources]
- Internal Zephyr Robotics design-system assets.
- No external factual claims; example content is illustrative.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对比版式。左右两侧应使用同一评价维度，避免把不相关内容强行并列。
[Sources]
- Internal Zephyr Robotics design-system assets.
- No external factual claims; example content is illustrative.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路线图版式。每个里程碑保留一个结果和一句说明，细项放到附录或项目计划中。
[Sources]
- Internal Zephyr Robotics design-system assets.
- No external factual claims; example content is illustrative.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png"/><Relationship Id="rId2" Type="http://schemas.openxmlformats.org/officeDocument/2006/relationships/image" Target="../media/image-1003-2.svg"/><Relationship Id="rId3" Type="http://schemas.openxmlformats.org/officeDocument/2006/relationships/image" Target="../media/image-1003-3.png"/><Relationship Id="rId4" Type="http://schemas.openxmlformats.org/officeDocument/2006/relationships/image" Target="../media/image-1003-4.svg"/><Relationship Id="rId5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4-1.png"/><Relationship Id="rId2" Type="http://schemas.openxmlformats.org/officeDocument/2006/relationships/image" Target="../media/image-1004-2.svg"/><Relationship Id="rId3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5-1.png"/><Relationship Id="rId2" Type="http://schemas.openxmlformats.org/officeDocument/2006/relationships/image" Target="../media/image-1005-2.svg"/><Relationship Id="rId3" Type="http://schemas.openxmlformats.org/officeDocument/2006/relationships/image" Target="../media/image-1005-3.png"/><Relationship Id="rId4" Type="http://schemas.openxmlformats.org/officeDocument/2006/relationships/image" Target="../media/image-1005-4.svg"/><Relationship Id="rId5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EPHYR_CONTENT">
    <p:bg>
      <p:bgPr>
        <a:solidFill>
          <a:srgbClr val="0F12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>
            <p:ph idx="100" type="title" hasCustomPrompt="1"/>
          </p:nvPr>
        </p:nvSpPr>
        <p:spPr>
          <a:xfrm>
            <a:off x="658368" y="502920"/>
            <a:ext cx="9921240" cy="603504"/>
          </a:xfrm>
          <a:prstGeom prst="rect">
            <a:avLst/>
          </a:prstGeom>
          <a:noFill/>
          <a:ln/>
        </p:spPr>
        <p:txBody>
          <a:bodyPr wrap="square" rtlCol="0"/>
          <a:lstStyle>
            <a:lvl1pPr indent="0" marL="0">
              <a:buNone/>
              <a:defRPr lang="en-US" sz="2800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defRPr>
            </a:lvl1pPr>
          </a:lstStyle>
          <a:p>
            <a:pPr indent="0" marL="0">
              <a:buNone/>
            </a:pPr>
            <a:r>
              <a:rPr lang="en-US" sz="2800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输入页面标题</a:t>
            </a:r>
            <a:endParaRPr lang="en-US" sz="28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18520" y="6455664"/>
            <a:ext cx="5486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 lIns="0" tIns="0" rIns="0" bIns="0"/>
          <a:lstStyle>
            <a:lvl1pPr>
              <a:defRPr sz="800">
                <a:solidFill>
                  <a:srgbClr val="6B7687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1002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EPHYR_COVER">
    <p:bg>
      <p:bgPr>
        <a:solidFill>
          <a:srgbClr val="0A0C1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Zephyr technical grid">    </p:cNvPr>
          <p:cNvPicPr>
            <a:picLocks noChangeAspect="1"/>
          </p:cNvPicPr>
          <p:nvPr/>
        </p:nvPicPr>
        <p:blipFill>
          <a:blip r:embed="rId1">
            <a:alphaModFix amt="28000"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pic>
        <p:nvPicPr>
          <p:cNvPr id="3" name="Image 1" descr="Zephyr Robotics logo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3232" y="438912"/>
            <a:ext cx="2304288" cy="1033191"/>
          </a:xfrm>
          <a:prstGeom prst="rect">
            <a:avLst/>
          </a:prstGeom>
        </p:spPr>
      </p:pic>
      <p:sp>
        <p:nvSpPr>
          <p:cNvPr id="4" name="Text 0"/>
          <p:cNvSpPr/>
          <p:nvPr>
            <p:ph idx="102" type="title" hasCustomPrompt="1"/>
          </p:nvPr>
        </p:nvSpPr>
        <p:spPr>
          <a:xfrm>
            <a:off x="713232" y="1965960"/>
            <a:ext cx="6812280" cy="1325880"/>
          </a:xfrm>
          <a:prstGeom prst="rect">
            <a:avLst/>
          </a:prstGeom>
          <a:noFill/>
          <a:ln/>
        </p:spPr>
        <p:txBody>
          <a:bodyPr wrap="square" rtlCol="0"/>
          <a:lstStyle>
            <a:lvl1pPr indent="0" marL="0">
              <a:buNone/>
              <a:defRPr lang="en-US" sz="5000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defRPr>
            </a:lvl1pPr>
          </a:lstStyle>
          <a:p>
            <a:pPr indent="0" marL="0">
              <a:buNone/>
            </a:pPr>
            <a:r>
              <a:rPr lang="en-US" sz="5000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输入演示标题</a:t>
            </a:r>
            <a:endParaRPr lang="en-US" sz="5000" dirty="0"/>
          </a:p>
        </p:txBody>
      </p:sp>
      <p:sp>
        <p:nvSpPr>
          <p:cNvPr id="5" name="Text 0"/>
          <p:cNvSpPr/>
          <p:nvPr>
            <p:ph idx="103" hasCustomPrompt="1"/>
          </p:nvPr>
        </p:nvSpPr>
        <p:spPr>
          <a:xfrm>
            <a:off x="731520" y="3529584"/>
            <a:ext cx="6263640" cy="640080"/>
          </a:xfrm>
          <a:prstGeom prst="rect">
            <a:avLst/>
          </a:prstGeom>
          <a:noFill/>
          <a:ln/>
        </p:spPr>
        <p:txBody>
          <a:bodyPr wrap="square" rtlCol="0"/>
          <a:lstStyle>
            <a:lvl1pPr indent="0" marL="0">
              <a:buNone/>
              <a:defRPr lang="en-US" sz="170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defRPr>
            </a:lvl1pPr>
          </a:lstStyle>
          <a:p>
            <a:pPr indent="0" marL="0">
              <a:buNone/>
            </a:pPr>
            <a:r>
              <a:rPr lang="en-US" sz="170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输入副标题</a:t>
            </a:r>
            <a:endParaRPr lang="en-US" sz="17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EPHYR_SECTION">
    <p:bg>
      <p:bgPr>
        <a:solidFill>
          <a:srgbClr val="0F12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Zephyr Robotics mark">    </p:cNvPr>
          <p:cNvPicPr>
            <a:picLocks noChangeAspect="1"/>
          </p:cNvPicPr>
          <p:nvPr/>
        </p:nvPicPr>
        <p:blipFill>
          <a:blip r:embed="rId1">
            <a:alphaModFix amt="85000"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098280" y="960120"/>
            <a:ext cx="2331720" cy="2331720"/>
          </a:xfrm>
          <a:prstGeom prst="rect">
            <a:avLst/>
          </a:prstGeom>
        </p:spPr>
      </p:pic>
      <p:sp>
        <p:nvSpPr>
          <p:cNvPr id="3" name="Text 0"/>
          <p:cNvSpPr/>
          <p:nvPr>
            <p:ph idx="101" type="title" hasCustomPrompt="1"/>
          </p:nvPr>
        </p:nvSpPr>
        <p:spPr>
          <a:xfrm>
            <a:off x="749808" y="2148840"/>
            <a:ext cx="7818120" cy="960120"/>
          </a:xfrm>
          <a:prstGeom prst="rect">
            <a:avLst/>
          </a:prstGeom>
          <a:noFill/>
          <a:ln/>
        </p:spPr>
        <p:txBody>
          <a:bodyPr wrap="square" rtlCol="0"/>
          <a:lstStyle>
            <a:lvl1pPr indent="0" marL="0">
              <a:buNone/>
              <a:defRPr lang="en-US" sz="4400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defRPr>
            </a:lvl1pPr>
          </a:lstStyle>
          <a:p>
            <a:pPr indent="0" marL="0">
              <a:buNone/>
            </a:pPr>
            <a:r>
              <a:rPr lang="en-US" sz="4400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输入章节标题</a:t>
            </a:r>
            <a:endParaRPr lang="en-US" sz="4400" dirty="0"/>
          </a:p>
        </p:txBody>
      </p:sp>
      <p:sp>
        <p:nvSpPr>
          <p:cNvPr id="4" name="Text 0"/>
          <p:cNvSpPr/>
          <p:nvPr>
            <p:ph idx="102" hasCustomPrompt="1"/>
          </p:nvPr>
        </p:nvSpPr>
        <p:spPr>
          <a:xfrm>
            <a:off x="768096" y="3291840"/>
            <a:ext cx="6995160" cy="658368"/>
          </a:xfrm>
          <a:prstGeom prst="rect">
            <a:avLst/>
          </a:prstGeom>
          <a:noFill/>
          <a:ln/>
        </p:spPr>
        <p:txBody>
          <a:bodyPr wrap="square" rtlCol="0"/>
          <a:lstStyle>
            <a:lvl1pPr indent="0" marL="0">
              <a:buNone/>
              <a:defRPr lang="en-US" sz="170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defRPr>
            </a:lvl1pPr>
          </a:lstStyle>
          <a:p>
            <a:pPr indent="0" marL="0">
              <a:buNone/>
            </a:pPr>
            <a:r>
              <a:rPr lang="en-US" sz="170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输入章节说明</a:t>
            </a:r>
            <a:endParaRPr lang="en-US" sz="1700" dirty="0"/>
          </a:p>
        </p:txBody>
      </p:sp>
      <p:sp>
        <p:nvSpPr>
          <p:cNvPr id="5" name="Text 0"/>
          <p:cNvSpPr/>
          <p:nvPr/>
        </p:nvSpPr>
        <p:spPr>
          <a:xfrm>
            <a:off x="749808" y="6492240"/>
            <a:ext cx="274320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spc="140" kern="0" dirty="0">
                <a:solidFill>
                  <a:srgbClr val="6B76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ZEPHYR ROBOTICS · 追风机器人</a:t>
            </a:r>
            <a:endParaRPr lang="en-US" sz="7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EPHYR_CLOSING">
    <p:bg>
      <p:bgPr>
        <a:solidFill>
          <a:srgbClr val="0A0C1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Zephyr technical grid">    </p:cNvPr>
          <p:cNvPicPr>
            <a:picLocks noChangeAspect="1"/>
          </p:cNvPicPr>
          <p:nvPr/>
        </p:nvPicPr>
        <p:blipFill>
          <a:blip r:embed="rId1">
            <a:alphaModFix amt="24000"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pic>
        <p:nvPicPr>
          <p:cNvPr id="3" name="Image 1" descr="Zephyr Robotics mark">    </p:cNvPr>
          <p:cNvPicPr>
            <a:picLocks noChangeAspect="1"/>
          </p:cNvPicPr>
          <p:nvPr/>
        </p:nvPicPr>
        <p:blipFill>
          <a:blip r:embed="rId3">
            <a:alphaModFix amt="95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05088" y="960120"/>
            <a:ext cx="2651760" cy="2651760"/>
          </a:xfrm>
          <a:prstGeom prst="rect">
            <a:avLst/>
          </a:prstGeom>
        </p:spPr>
      </p:pic>
      <p:sp>
        <p:nvSpPr>
          <p:cNvPr id="4" name="Text 0"/>
          <p:cNvSpPr/>
          <p:nvPr>
            <p:ph idx="102" type="title" hasCustomPrompt="1"/>
          </p:nvPr>
        </p:nvSpPr>
        <p:spPr>
          <a:xfrm>
            <a:off x="731520" y="1965960"/>
            <a:ext cx="6995160" cy="1417320"/>
          </a:xfrm>
          <a:prstGeom prst="rect">
            <a:avLst/>
          </a:prstGeom>
          <a:noFill/>
          <a:ln/>
        </p:spPr>
        <p:txBody>
          <a:bodyPr wrap="square" rtlCol="0"/>
          <a:lstStyle>
            <a:lvl1pPr indent="0" marL="0">
              <a:buNone/>
              <a:defRPr lang="en-US" sz="4600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defRPr>
            </a:lvl1pPr>
          </a:lstStyle>
          <a:p>
            <a:pPr indent="0" marL="0">
              <a:buNone/>
            </a:pPr>
            <a:r>
              <a:rPr lang="en-US" sz="4600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输入结束语</a:t>
            </a:r>
            <a:endParaRPr lang="en-US" sz="4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18520" y="6455664"/>
            <a:ext cx="5486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 lIns="0" tIns="0" rIns="0" bIns="0"/>
          <a:lstStyle>
            <a:lvl1pPr>
              <a:defRPr sz="800">
                <a:solidFill>
                  <a:srgbClr val="6B7687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null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svg"/><Relationship Id="rId3" Type="http://schemas.openxmlformats.org/officeDocument/2006/relationships/slideLayout" Target="../slideLayouts/slideLayout3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sv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sv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sv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svg"/><Relationship Id="rId3" Type="http://schemas.openxmlformats.org/officeDocument/2006/relationships/image" Target="../media/image-5-3.png"/><Relationship Id="rId4" Type="http://schemas.openxmlformats.org/officeDocument/2006/relationships/image" Target="../media/image-5-4.svg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sv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/ppt/charts/chart1.xml"/><Relationship Id="rId1" Type="http://schemas.openxmlformats.org/officeDocument/2006/relationships/image" Target="../media/image-7-1.png"/><Relationship Id="rId2" Type="http://schemas.openxmlformats.org/officeDocument/2006/relationships/image" Target="../media/image-7-2.sv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sv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sv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>
            <p:ph idx="102" type="title" hasCustomPrompt="1"/>
          </p:nvPr>
        </p:nvSpPr>
        <p:spPr>
          <a:xfrm>
            <a:off x="713232" y="1965960"/>
            <a:ext cx="6812280" cy="1325880"/>
          </a:xfrm>
          <a:prstGeom prst="rect">
            <a:avLst/>
          </a:prstGeom>
          <a:noFill/>
          <a:ln/>
        </p:spPr>
        <p:txBody>
          <a:bodyPr wrap="square" lIns="0" tIns="0" rIns="0" bIns="0" rtlCol="0">
            <a:normAutofit/>
          </a:bodyPr>
          <a:lstStyle/>
          <a:p>
            <a:pPr indent="0" marL="0">
              <a:buNone/>
            </a:pPr>
            <a:r>
              <a:rPr lang="en-US" sz="5000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Autonomy, delivered.</a:t>
            </a:r>
            <a:endParaRPr lang="en-US" sz="5000" dirty="0"/>
          </a:p>
        </p:txBody>
      </p:sp>
      <p:sp>
        <p:nvSpPr>
          <p:cNvPr id="3" name="Text 0"/>
          <p:cNvSpPr/>
          <p:nvPr>
            <p:ph idx="103" hasCustomPrompt="1"/>
          </p:nvPr>
        </p:nvSpPr>
        <p:spPr>
          <a:xfrm>
            <a:off x="731520" y="3529584"/>
            <a:ext cx="6263640" cy="640080"/>
          </a:xfrm>
          <a:prstGeom prst="rect">
            <a:avLst/>
          </a:prstGeom>
          <a:noFill/>
          <a:ln/>
        </p:spPr>
        <p:txBody>
          <a:bodyPr wrap="square" lIns="0" tIns="0" rIns="0" bIns="0" rtlCol="0"/>
          <a:lstStyle/>
          <a:p>
            <a:pPr indent="0" marL="0">
              <a:buNone/>
            </a:pPr>
            <a:r>
              <a:rPr lang="en-US" sz="170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追风机器人公司演示模板 · Corporate Presentation System</a:t>
            </a:r>
            <a:endParaRPr lang="en-US" sz="1700" dirty="0"/>
          </a:p>
        </p:txBody>
      </p:sp>
      <p:sp>
        <p:nvSpPr>
          <p:cNvPr id="4" name="Text 2"/>
          <p:cNvSpPr/>
          <p:nvPr/>
        </p:nvSpPr>
        <p:spPr>
          <a:xfrm>
            <a:off x="731520" y="6144768"/>
            <a:ext cx="18288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140" kern="0" dirty="0">
                <a:solidFill>
                  <a:srgbClr val="6B76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V1.0 · 2026</a:t>
            </a:r>
            <a:endParaRPr lang="en-US" sz="900" dirty="0"/>
          </a:p>
        </p:txBody>
      </p:sp>
      <p:sp>
        <p:nvSpPr>
          <p:cNvPr id="5" name="Shape 3"/>
          <p:cNvSpPr/>
          <p:nvPr/>
        </p:nvSpPr>
        <p:spPr>
          <a:xfrm>
            <a:off x="8028432" y="960120"/>
            <a:ext cx="164592" cy="0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8028432" y="960120"/>
            <a:ext cx="0" cy="164592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11018520" y="960120"/>
            <a:ext cx="164592" cy="0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11183112" y="960120"/>
            <a:ext cx="0" cy="164592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8028432" y="5394960"/>
            <a:ext cx="164592" cy="0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8028432" y="5230368"/>
            <a:ext cx="0" cy="164592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11018520" y="5394960"/>
            <a:ext cx="164592" cy="0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11183112" y="5230368"/>
            <a:ext cx="0" cy="164592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pic>
        <p:nvPicPr>
          <p:cNvPr id="13" name="Image 0" descr="Zephyr Robotics mark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641080" y="2011680"/>
            <a:ext cx="1938528" cy="193852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76656" y="274320"/>
            <a:ext cx="4572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spc="180" kern="0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CASE STUDY · 07</a:t>
            </a:r>
            <a:endParaRPr lang="en-US" sz="850" dirty="0"/>
          </a:p>
        </p:txBody>
      </p:sp>
      <p:sp>
        <p:nvSpPr>
          <p:cNvPr id="3" name="Text 0"/>
          <p:cNvSpPr/>
          <p:nvPr>
            <p:ph idx="100" type="title" hasCustomPrompt="1"/>
          </p:nvPr>
        </p:nvSpPr>
        <p:spPr>
          <a:xfrm>
            <a:off x="658368" y="502920"/>
            <a:ext cx="9921240" cy="603504"/>
          </a:xfrm>
          <a:prstGeom prst="rect">
            <a:avLst/>
          </a:prstGeom>
          <a:noFill/>
          <a:ln/>
        </p:spPr>
        <p:txBody>
          <a:bodyPr wrap="square" lIns="0" tIns="0" rIns="0" bIns="0" rtlCol="0">
            <a:normAutofit/>
          </a:bodyPr>
          <a:lstStyle/>
          <a:p>
            <a:pPr indent="0" marL="0">
              <a:buNone/>
            </a:pPr>
            <a:r>
              <a:rPr lang="en-US" sz="2800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用一个场景，把价值讲具体</a:t>
            </a:r>
            <a:endParaRPr lang="en-US" sz="2800" dirty="0"/>
          </a:p>
        </p:txBody>
      </p:sp>
      <p:pic>
        <p:nvPicPr>
          <p:cNvPr id="4" name="Image 0" descr="Zephyr Robotics mark">    </p:cNvPr>
          <p:cNvPicPr>
            <a:picLocks noChangeAspect="1"/>
          </p:cNvPicPr>
          <p:nvPr/>
        </p:nvPicPr>
        <p:blipFill>
          <a:blip r:embed="rId1">
            <a:alphaModFix amt="90000"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83112" y="393192"/>
            <a:ext cx="384048" cy="384048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658368" y="6492240"/>
            <a:ext cx="274320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spc="140" kern="0" dirty="0">
                <a:solidFill>
                  <a:srgbClr val="6B76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ZEPHYR ROBOTICS · 追风机器人</a:t>
            </a:r>
            <a:endParaRPr lang="en-US" sz="750" dirty="0"/>
          </a:p>
        </p:txBody>
      </p:sp>
      <p:sp>
        <p:nvSpPr>
          <p:cNvPr id="6" name="Shape 3"/>
          <p:cNvSpPr/>
          <p:nvPr/>
        </p:nvSpPr>
        <p:spPr>
          <a:xfrm>
            <a:off x="749808" y="1389888"/>
            <a:ext cx="3794760" cy="4535424"/>
          </a:xfrm>
          <a:prstGeom prst="roundRect">
            <a:avLst>
              <a:gd name="adj" fmla="val 1446"/>
            </a:avLst>
          </a:prstGeom>
          <a:solidFill>
            <a:srgbClr val="14181F"/>
          </a:solidFill>
          <a:ln w="12700">
            <a:solidFill>
              <a:srgbClr val="323A47">
                <a:alpha val="40000"/>
              </a:srgbClr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16000"/>
              </a:srgbClr>
            </a:outerShdw>
          </a:effectLst>
        </p:spPr>
      </p:sp>
      <p:sp>
        <p:nvSpPr>
          <p:cNvPr id="7" name="Text 4"/>
          <p:cNvSpPr/>
          <p:nvPr/>
        </p:nvSpPr>
        <p:spPr>
          <a:xfrm>
            <a:off x="1078992" y="1737360"/>
            <a:ext cx="10972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C85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示例场景</a:t>
            </a:r>
            <a:endParaRPr lang="en-US" sz="1000" dirty="0"/>
          </a:p>
        </p:txBody>
      </p:sp>
      <p:sp>
        <p:nvSpPr>
          <p:cNvPr id="8" name="Text 5"/>
          <p:cNvSpPr/>
          <p:nvPr/>
        </p:nvSpPr>
        <p:spPr>
          <a:xfrm>
            <a:off x="1078992" y="2176272"/>
            <a:ext cx="269748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园区午间配送</a:t>
            </a:r>
            <a:endParaRPr lang="en-US" sz="2500" dirty="0"/>
          </a:p>
        </p:txBody>
      </p:sp>
      <p:sp>
        <p:nvSpPr>
          <p:cNvPr id="9" name="Text 6"/>
          <p:cNvSpPr/>
          <p:nvPr/>
        </p:nvSpPr>
        <p:spPr>
          <a:xfrm>
            <a:off x="1078992" y="2880360"/>
            <a:ext cx="3127248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2000"/>
              </a:lnSpc>
              <a:buNone/>
            </a:pPr>
            <a:r>
              <a:rPr lang="en-US" sz="1500" dirty="0">
                <a:solidFill>
                  <a:srgbClr val="B8C0C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在固定时窗内完成多点配送，同时保持状态可见并快速处理临时阻塞。</a:t>
            </a:r>
            <a:endParaRPr lang="en-US" sz="1500" dirty="0"/>
          </a:p>
        </p:txBody>
      </p:sp>
      <p:sp>
        <p:nvSpPr>
          <p:cNvPr id="10" name="Text 7"/>
          <p:cNvSpPr/>
          <p:nvPr/>
        </p:nvSpPr>
        <p:spPr>
          <a:xfrm>
            <a:off x="1078992" y="4279392"/>
            <a:ext cx="2697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150" kern="0" dirty="0">
                <a:solidFill>
                  <a:srgbClr val="6B76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PROBLEM</a:t>
            </a:r>
            <a:endParaRPr lang="en-US" sz="800" dirty="0"/>
          </a:p>
        </p:txBody>
      </p:sp>
      <p:sp>
        <p:nvSpPr>
          <p:cNvPr id="11" name="Text 8"/>
          <p:cNvSpPr/>
          <p:nvPr/>
        </p:nvSpPr>
        <p:spPr>
          <a:xfrm>
            <a:off x="1078992" y="4517136"/>
            <a:ext cx="26974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00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多点 · 高峰 · 临时变化</a:t>
            </a:r>
            <a:endParaRPr lang="en-US" sz="2000" dirty="0"/>
          </a:p>
        </p:txBody>
      </p:sp>
      <p:sp>
        <p:nvSpPr>
          <p:cNvPr id="12" name="Shape 9"/>
          <p:cNvSpPr/>
          <p:nvPr/>
        </p:nvSpPr>
        <p:spPr>
          <a:xfrm>
            <a:off x="5138928" y="1389888"/>
            <a:ext cx="164592" cy="0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13" name="Shape 10"/>
          <p:cNvSpPr/>
          <p:nvPr/>
        </p:nvSpPr>
        <p:spPr>
          <a:xfrm>
            <a:off x="5138928" y="1389888"/>
            <a:ext cx="0" cy="164592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14" name="Shape 11"/>
          <p:cNvSpPr/>
          <p:nvPr/>
        </p:nvSpPr>
        <p:spPr>
          <a:xfrm>
            <a:off x="11265408" y="1389888"/>
            <a:ext cx="164592" cy="0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15" name="Shape 12"/>
          <p:cNvSpPr/>
          <p:nvPr/>
        </p:nvSpPr>
        <p:spPr>
          <a:xfrm>
            <a:off x="11430000" y="1389888"/>
            <a:ext cx="0" cy="164592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16" name="Shape 13"/>
          <p:cNvSpPr/>
          <p:nvPr/>
        </p:nvSpPr>
        <p:spPr>
          <a:xfrm>
            <a:off x="5138928" y="5925312"/>
            <a:ext cx="164592" cy="0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17" name="Shape 14"/>
          <p:cNvSpPr/>
          <p:nvPr/>
        </p:nvSpPr>
        <p:spPr>
          <a:xfrm>
            <a:off x="5138928" y="5760720"/>
            <a:ext cx="0" cy="164592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18" name="Shape 15"/>
          <p:cNvSpPr/>
          <p:nvPr/>
        </p:nvSpPr>
        <p:spPr>
          <a:xfrm>
            <a:off x="11265408" y="5925312"/>
            <a:ext cx="164592" cy="0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19" name="Shape 16"/>
          <p:cNvSpPr/>
          <p:nvPr/>
        </p:nvSpPr>
        <p:spPr>
          <a:xfrm>
            <a:off x="11430000" y="5760720"/>
            <a:ext cx="0" cy="164592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20" name="Shape 17"/>
          <p:cNvSpPr/>
          <p:nvPr/>
        </p:nvSpPr>
        <p:spPr>
          <a:xfrm>
            <a:off x="5897880" y="4526280"/>
            <a:ext cx="1371600" cy="0"/>
          </a:xfrm>
          <a:prstGeom prst="line">
            <a:avLst/>
          </a:prstGeom>
          <a:noFill/>
          <a:ln w="12700">
            <a:solidFill>
              <a:srgbClr val="00D4FF">
                <a:alpha val="90000"/>
              </a:srgbClr>
            </a:solidFill>
            <a:prstDash val="solid"/>
          </a:ln>
        </p:spPr>
      </p:sp>
      <p:sp>
        <p:nvSpPr>
          <p:cNvPr id="21" name="Shape 18"/>
          <p:cNvSpPr/>
          <p:nvPr/>
        </p:nvSpPr>
        <p:spPr>
          <a:xfrm>
            <a:off x="7269480" y="3227832"/>
            <a:ext cx="0" cy="1298448"/>
          </a:xfrm>
          <a:prstGeom prst="line">
            <a:avLst/>
          </a:prstGeom>
          <a:noFill/>
          <a:ln w="12700">
            <a:solidFill>
              <a:srgbClr val="00D4FF">
                <a:alpha val="90000"/>
              </a:srgbClr>
            </a:solidFill>
            <a:prstDash val="solid"/>
          </a:ln>
        </p:spPr>
      </p:sp>
      <p:sp>
        <p:nvSpPr>
          <p:cNvPr id="22" name="Shape 19"/>
          <p:cNvSpPr/>
          <p:nvPr/>
        </p:nvSpPr>
        <p:spPr>
          <a:xfrm>
            <a:off x="7269480" y="3227832"/>
            <a:ext cx="1572768" cy="0"/>
          </a:xfrm>
          <a:prstGeom prst="line">
            <a:avLst/>
          </a:prstGeom>
          <a:noFill/>
          <a:ln w="12700">
            <a:solidFill>
              <a:srgbClr val="00D4FF">
                <a:alpha val="90000"/>
              </a:srgbClr>
            </a:solidFill>
            <a:prstDash val="solid"/>
          </a:ln>
        </p:spPr>
      </p:sp>
      <p:sp>
        <p:nvSpPr>
          <p:cNvPr id="23" name="Shape 20"/>
          <p:cNvSpPr/>
          <p:nvPr/>
        </p:nvSpPr>
        <p:spPr>
          <a:xfrm>
            <a:off x="8842248" y="3227832"/>
            <a:ext cx="0" cy="566928"/>
          </a:xfrm>
          <a:prstGeom prst="line">
            <a:avLst/>
          </a:prstGeom>
          <a:noFill/>
          <a:ln w="12700">
            <a:solidFill>
              <a:srgbClr val="00D4FF">
                <a:alpha val="90000"/>
              </a:srgbClr>
            </a:solidFill>
            <a:prstDash val="solid"/>
          </a:ln>
        </p:spPr>
      </p:sp>
      <p:sp>
        <p:nvSpPr>
          <p:cNvPr id="24" name="Shape 21"/>
          <p:cNvSpPr/>
          <p:nvPr/>
        </p:nvSpPr>
        <p:spPr>
          <a:xfrm>
            <a:off x="8842248" y="3794760"/>
            <a:ext cx="1417320" cy="0"/>
          </a:xfrm>
          <a:prstGeom prst="line">
            <a:avLst/>
          </a:prstGeom>
          <a:noFill/>
          <a:ln w="12700">
            <a:solidFill>
              <a:srgbClr val="00D4FF">
                <a:alpha val="90000"/>
              </a:srgbClr>
            </a:solidFill>
            <a:prstDash val="solid"/>
          </a:ln>
        </p:spPr>
      </p:sp>
      <p:sp>
        <p:nvSpPr>
          <p:cNvPr id="25" name="Shape 22"/>
          <p:cNvSpPr/>
          <p:nvPr/>
        </p:nvSpPr>
        <p:spPr>
          <a:xfrm>
            <a:off x="10259568" y="2679192"/>
            <a:ext cx="0" cy="1115568"/>
          </a:xfrm>
          <a:prstGeom prst="line">
            <a:avLst/>
          </a:prstGeom>
          <a:noFill/>
          <a:ln w="12700">
            <a:solidFill>
              <a:srgbClr val="00D4FF">
                <a:alpha val="90000"/>
              </a:srgbClr>
            </a:solidFill>
            <a:prstDash val="solid"/>
          </a:ln>
        </p:spPr>
      </p:sp>
      <p:sp>
        <p:nvSpPr>
          <p:cNvPr id="26" name="Shape 23"/>
          <p:cNvSpPr/>
          <p:nvPr/>
        </p:nvSpPr>
        <p:spPr>
          <a:xfrm>
            <a:off x="5806440" y="4315968"/>
            <a:ext cx="329184" cy="329184"/>
          </a:xfrm>
          <a:prstGeom prst="ellipse">
            <a:avLst/>
          </a:prstGeom>
          <a:solidFill>
            <a:srgbClr val="00D4FF"/>
          </a:solidFill>
          <a:ln w="12700">
            <a:solidFill>
              <a:srgbClr val="0A0C10"/>
            </a:solidFill>
            <a:prstDash val="solid"/>
          </a:ln>
        </p:spPr>
      </p:sp>
      <p:sp>
        <p:nvSpPr>
          <p:cNvPr id="27" name="Text 24"/>
          <p:cNvSpPr/>
          <p:nvPr/>
        </p:nvSpPr>
        <p:spPr>
          <a:xfrm>
            <a:off x="5806440" y="4745736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8F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</a:t>
            </a:r>
            <a:endParaRPr lang="en-US" sz="800" dirty="0"/>
          </a:p>
        </p:txBody>
      </p:sp>
      <p:sp>
        <p:nvSpPr>
          <p:cNvPr id="28" name="Shape 25"/>
          <p:cNvSpPr/>
          <p:nvPr/>
        </p:nvSpPr>
        <p:spPr>
          <a:xfrm>
            <a:off x="7150608" y="3017520"/>
            <a:ext cx="329184" cy="329184"/>
          </a:xfrm>
          <a:prstGeom prst="ellipse">
            <a:avLst/>
          </a:prstGeom>
          <a:solidFill>
            <a:srgbClr val="00D4FF"/>
          </a:solidFill>
          <a:ln w="12700">
            <a:solidFill>
              <a:srgbClr val="0A0C10"/>
            </a:solidFill>
            <a:prstDash val="solid"/>
          </a:ln>
        </p:spPr>
      </p:sp>
      <p:sp>
        <p:nvSpPr>
          <p:cNvPr id="29" name="Text 26"/>
          <p:cNvSpPr/>
          <p:nvPr/>
        </p:nvSpPr>
        <p:spPr>
          <a:xfrm>
            <a:off x="7150608" y="34472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8F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</a:t>
            </a:r>
            <a:endParaRPr lang="en-US" sz="800" dirty="0"/>
          </a:p>
        </p:txBody>
      </p:sp>
      <p:sp>
        <p:nvSpPr>
          <p:cNvPr id="30" name="Shape 27"/>
          <p:cNvSpPr/>
          <p:nvPr/>
        </p:nvSpPr>
        <p:spPr>
          <a:xfrm>
            <a:off x="8723376" y="3584448"/>
            <a:ext cx="329184" cy="329184"/>
          </a:xfrm>
          <a:prstGeom prst="ellipse">
            <a:avLst/>
          </a:prstGeom>
          <a:solidFill>
            <a:srgbClr val="00D4FF"/>
          </a:solidFill>
          <a:ln w="12700">
            <a:solidFill>
              <a:srgbClr val="0A0C10"/>
            </a:solidFill>
            <a:prstDash val="solid"/>
          </a:ln>
        </p:spPr>
      </p:sp>
      <p:sp>
        <p:nvSpPr>
          <p:cNvPr id="31" name="Text 28"/>
          <p:cNvSpPr/>
          <p:nvPr/>
        </p:nvSpPr>
        <p:spPr>
          <a:xfrm>
            <a:off x="8723376" y="4014216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8F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</a:t>
            </a:r>
            <a:endParaRPr lang="en-US" sz="800" dirty="0"/>
          </a:p>
        </p:txBody>
      </p:sp>
      <p:sp>
        <p:nvSpPr>
          <p:cNvPr id="32" name="Shape 29"/>
          <p:cNvSpPr/>
          <p:nvPr/>
        </p:nvSpPr>
        <p:spPr>
          <a:xfrm>
            <a:off x="10149840" y="2468880"/>
            <a:ext cx="329184" cy="329184"/>
          </a:xfrm>
          <a:prstGeom prst="ellipse">
            <a:avLst/>
          </a:prstGeom>
          <a:solidFill>
            <a:srgbClr val="00F5A0"/>
          </a:solidFill>
          <a:ln w="12700">
            <a:solidFill>
              <a:srgbClr val="0A0C10"/>
            </a:solidFill>
            <a:prstDash val="solid"/>
          </a:ln>
        </p:spPr>
      </p:sp>
      <p:sp>
        <p:nvSpPr>
          <p:cNvPr id="33" name="Text 30"/>
          <p:cNvSpPr/>
          <p:nvPr/>
        </p:nvSpPr>
        <p:spPr>
          <a:xfrm>
            <a:off x="10149840" y="289864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8F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</a:t>
            </a:r>
            <a:endParaRPr lang="en-US" sz="800" dirty="0"/>
          </a:p>
        </p:txBody>
      </p:sp>
      <p:sp>
        <p:nvSpPr>
          <p:cNvPr id="34" name="Text 31"/>
          <p:cNvSpPr/>
          <p:nvPr/>
        </p:nvSpPr>
        <p:spPr>
          <a:xfrm>
            <a:off x="5413248" y="5193792"/>
            <a:ext cx="1234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任务创建</a:t>
            </a:r>
            <a:endParaRPr lang="en-US" sz="1200" dirty="0"/>
          </a:p>
        </p:txBody>
      </p:sp>
      <p:sp>
        <p:nvSpPr>
          <p:cNvPr id="35" name="Text 32"/>
          <p:cNvSpPr/>
          <p:nvPr/>
        </p:nvSpPr>
        <p:spPr>
          <a:xfrm>
            <a:off x="7818120" y="5193792"/>
            <a:ext cx="1234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动态调度</a:t>
            </a:r>
            <a:endParaRPr lang="en-US" sz="1200" dirty="0"/>
          </a:p>
        </p:txBody>
      </p:sp>
      <p:sp>
        <p:nvSpPr>
          <p:cNvPr id="36" name="Text 33"/>
          <p:cNvSpPr/>
          <p:nvPr/>
        </p:nvSpPr>
        <p:spPr>
          <a:xfrm>
            <a:off x="10104120" y="5193792"/>
            <a:ext cx="1234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00F5A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完成闭环</a:t>
            </a:r>
            <a:endParaRPr lang="en-US" sz="12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18520" y="6455664"/>
            <a:ext cx="5486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 lIns="0" tIns="0" rIns="0" bIns="0"/>
          <a:lstStyle>
            <a:lvl1pPr>
              <a:defRPr sz="800">
                <a:solidFill>
                  <a:srgbClr val="6B7687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76656" y="274320"/>
            <a:ext cx="4572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spc="180" kern="0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TEAM · 08</a:t>
            </a:r>
            <a:endParaRPr lang="en-US" sz="850" dirty="0"/>
          </a:p>
        </p:txBody>
      </p:sp>
      <p:sp>
        <p:nvSpPr>
          <p:cNvPr id="3" name="Text 0"/>
          <p:cNvSpPr/>
          <p:nvPr>
            <p:ph idx="100" type="title" hasCustomPrompt="1"/>
          </p:nvPr>
        </p:nvSpPr>
        <p:spPr>
          <a:xfrm>
            <a:off x="658368" y="502920"/>
            <a:ext cx="9921240" cy="603504"/>
          </a:xfrm>
          <a:prstGeom prst="rect">
            <a:avLst/>
          </a:prstGeom>
          <a:noFill/>
          <a:ln/>
        </p:spPr>
        <p:txBody>
          <a:bodyPr wrap="square" lIns="0" tIns="0" rIns="0" bIns="0" rtlCol="0">
            <a:normAutofit/>
          </a:bodyPr>
          <a:lstStyle/>
          <a:p>
            <a:pPr indent="0" marL="0">
              <a:buNone/>
            </a:pPr>
            <a:r>
              <a:rPr lang="en-US" sz="2800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团队页保持克制，只突出职责</a:t>
            </a:r>
            <a:endParaRPr lang="en-US" sz="2800" dirty="0"/>
          </a:p>
        </p:txBody>
      </p:sp>
      <p:pic>
        <p:nvPicPr>
          <p:cNvPr id="4" name="Image 0" descr="Zephyr Robotics mark">    </p:cNvPr>
          <p:cNvPicPr>
            <a:picLocks noChangeAspect="1"/>
          </p:cNvPicPr>
          <p:nvPr/>
        </p:nvPicPr>
        <p:blipFill>
          <a:blip r:embed="rId1">
            <a:alphaModFix amt="90000"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83112" y="393192"/>
            <a:ext cx="384048" cy="384048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658368" y="6492240"/>
            <a:ext cx="274320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spc="140" kern="0" dirty="0">
                <a:solidFill>
                  <a:srgbClr val="6B76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ZEPHYR ROBOTICS · 追风机器人</a:t>
            </a:r>
            <a:endParaRPr lang="en-US" sz="750" dirty="0"/>
          </a:p>
        </p:txBody>
      </p:sp>
      <p:sp>
        <p:nvSpPr>
          <p:cNvPr id="6" name="Shape 3"/>
          <p:cNvSpPr/>
          <p:nvPr/>
        </p:nvSpPr>
        <p:spPr>
          <a:xfrm>
            <a:off x="841248" y="1874520"/>
            <a:ext cx="1024128" cy="1024128"/>
          </a:xfrm>
          <a:prstGeom prst="ellipse">
            <a:avLst/>
          </a:prstGeom>
          <a:solidFill>
            <a:srgbClr val="003D4D"/>
          </a:solidFill>
          <a:ln w="12700">
            <a:solidFill>
              <a:srgbClr val="00D4FF">
                <a:alpha val="65000"/>
              </a:srgbClr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841248" y="2167128"/>
            <a:ext cx="102412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731520" y="3264408"/>
            <a:ext cx="23317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产品与场景</a:t>
            </a:r>
            <a:endParaRPr lang="en-US" sz="1700" dirty="0"/>
          </a:p>
        </p:txBody>
      </p:sp>
      <p:sp>
        <p:nvSpPr>
          <p:cNvPr id="9" name="Text 6"/>
          <p:cNvSpPr/>
          <p:nvPr/>
        </p:nvSpPr>
        <p:spPr>
          <a:xfrm>
            <a:off x="731520" y="3822192"/>
            <a:ext cx="21488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2000"/>
              </a:lnSpc>
              <a:buNone/>
            </a:pPr>
            <a:r>
              <a:rPr lang="en-US" sz="135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定义任务、体验与业务闭环</a:t>
            </a:r>
            <a:endParaRPr lang="en-US" sz="1350" dirty="0"/>
          </a:p>
        </p:txBody>
      </p:sp>
      <p:sp>
        <p:nvSpPr>
          <p:cNvPr id="10" name="Shape 7"/>
          <p:cNvSpPr/>
          <p:nvPr/>
        </p:nvSpPr>
        <p:spPr>
          <a:xfrm>
            <a:off x="3630168" y="1874520"/>
            <a:ext cx="1024128" cy="1024128"/>
          </a:xfrm>
          <a:prstGeom prst="ellipse">
            <a:avLst/>
          </a:prstGeom>
          <a:solidFill>
            <a:srgbClr val="14181F"/>
          </a:solidFill>
          <a:ln w="12700">
            <a:solidFill>
              <a:srgbClr val="323A47">
                <a:alpha val="65000"/>
              </a:srgbClr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3630168" y="2167128"/>
            <a:ext cx="102412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E3E7E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</a:t>
            </a:r>
            <a:endParaRPr lang="en-US" sz="1800" dirty="0"/>
          </a:p>
        </p:txBody>
      </p:sp>
      <p:sp>
        <p:nvSpPr>
          <p:cNvPr id="12" name="Text 9"/>
          <p:cNvSpPr/>
          <p:nvPr/>
        </p:nvSpPr>
        <p:spPr>
          <a:xfrm>
            <a:off x="3520440" y="3264408"/>
            <a:ext cx="23317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自主驾驶</a:t>
            </a:r>
            <a:endParaRPr lang="en-US" sz="1700" dirty="0"/>
          </a:p>
        </p:txBody>
      </p:sp>
      <p:sp>
        <p:nvSpPr>
          <p:cNvPr id="13" name="Text 10"/>
          <p:cNvSpPr/>
          <p:nvPr/>
        </p:nvSpPr>
        <p:spPr>
          <a:xfrm>
            <a:off x="3520440" y="3822192"/>
            <a:ext cx="21488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2000"/>
              </a:lnSpc>
              <a:buNone/>
            </a:pPr>
            <a:r>
              <a:rPr lang="en-US" sz="135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感知、规划、控制与安全</a:t>
            </a:r>
            <a:endParaRPr lang="en-US" sz="1350" dirty="0"/>
          </a:p>
        </p:txBody>
      </p:sp>
      <p:sp>
        <p:nvSpPr>
          <p:cNvPr id="14" name="Shape 11"/>
          <p:cNvSpPr/>
          <p:nvPr/>
        </p:nvSpPr>
        <p:spPr>
          <a:xfrm>
            <a:off x="6419088" y="1874520"/>
            <a:ext cx="1024128" cy="1024128"/>
          </a:xfrm>
          <a:prstGeom prst="ellipse">
            <a:avLst/>
          </a:prstGeom>
          <a:solidFill>
            <a:srgbClr val="14181F"/>
          </a:solidFill>
          <a:ln w="12700">
            <a:solidFill>
              <a:srgbClr val="323A47">
                <a:alpha val="65000"/>
              </a:srgbClr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6419088" y="2167128"/>
            <a:ext cx="102412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E3E7E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</a:t>
            </a:r>
            <a:endParaRPr lang="en-US" sz="1800" dirty="0"/>
          </a:p>
        </p:txBody>
      </p:sp>
      <p:sp>
        <p:nvSpPr>
          <p:cNvPr id="16" name="Text 13"/>
          <p:cNvSpPr/>
          <p:nvPr/>
        </p:nvSpPr>
        <p:spPr>
          <a:xfrm>
            <a:off x="6309360" y="3264408"/>
            <a:ext cx="23317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机器人平台</a:t>
            </a:r>
            <a:endParaRPr lang="en-US" sz="1700" dirty="0"/>
          </a:p>
        </p:txBody>
      </p:sp>
      <p:sp>
        <p:nvSpPr>
          <p:cNvPr id="17" name="Text 14"/>
          <p:cNvSpPr/>
          <p:nvPr/>
        </p:nvSpPr>
        <p:spPr>
          <a:xfrm>
            <a:off x="6309360" y="3822192"/>
            <a:ext cx="21488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2000"/>
              </a:lnSpc>
              <a:buNone/>
            </a:pPr>
            <a:r>
              <a:rPr lang="en-US" sz="135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整车、能源、通信与可靠性</a:t>
            </a:r>
            <a:endParaRPr lang="en-US" sz="1350" dirty="0"/>
          </a:p>
        </p:txBody>
      </p:sp>
      <p:sp>
        <p:nvSpPr>
          <p:cNvPr id="18" name="Shape 15"/>
          <p:cNvSpPr/>
          <p:nvPr/>
        </p:nvSpPr>
        <p:spPr>
          <a:xfrm>
            <a:off x="9208008" y="1874520"/>
            <a:ext cx="1024128" cy="1024128"/>
          </a:xfrm>
          <a:prstGeom prst="ellipse">
            <a:avLst/>
          </a:prstGeom>
          <a:solidFill>
            <a:srgbClr val="14181F"/>
          </a:solidFill>
          <a:ln w="12700">
            <a:solidFill>
              <a:srgbClr val="323A47">
                <a:alpha val="65000"/>
              </a:srgbClr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9208008" y="2167128"/>
            <a:ext cx="102412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E3E7E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</a:t>
            </a:r>
            <a:endParaRPr lang="en-US" sz="1800" dirty="0"/>
          </a:p>
        </p:txBody>
      </p:sp>
      <p:sp>
        <p:nvSpPr>
          <p:cNvPr id="20" name="Text 17"/>
          <p:cNvSpPr/>
          <p:nvPr/>
        </p:nvSpPr>
        <p:spPr>
          <a:xfrm>
            <a:off x="9098280" y="3264408"/>
            <a:ext cx="23317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运营与交付</a:t>
            </a:r>
            <a:endParaRPr lang="en-US" sz="1700" dirty="0"/>
          </a:p>
        </p:txBody>
      </p:sp>
      <p:sp>
        <p:nvSpPr>
          <p:cNvPr id="21" name="Text 18"/>
          <p:cNvSpPr/>
          <p:nvPr/>
        </p:nvSpPr>
        <p:spPr>
          <a:xfrm>
            <a:off x="9098280" y="3822192"/>
            <a:ext cx="21488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2000"/>
              </a:lnSpc>
              <a:buNone/>
            </a:pPr>
            <a:r>
              <a:rPr lang="en-US" sz="135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部署、监控与服务优化</a:t>
            </a:r>
            <a:endParaRPr lang="en-US" sz="13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18520" y="6455664"/>
            <a:ext cx="5486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 lIns="0" tIns="0" rIns="0" bIns="0"/>
          <a:lstStyle>
            <a:lvl1pPr>
              <a:defRPr sz="800">
                <a:solidFill>
                  <a:srgbClr val="6B7687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>
            <p:ph idx="102" type="title" hasCustomPrompt="1"/>
          </p:nvPr>
        </p:nvSpPr>
        <p:spPr>
          <a:xfrm>
            <a:off x="731520" y="1965960"/>
            <a:ext cx="6995160" cy="1417320"/>
          </a:xfrm>
          <a:prstGeom prst="rect">
            <a:avLst/>
          </a:prstGeom>
          <a:noFill/>
          <a:ln/>
        </p:spPr>
        <p:txBody>
          <a:bodyPr wrap="square" lIns="0" tIns="0" rIns="0" bIns="0" rtlCol="0">
            <a:normAutofit/>
          </a:bodyPr>
          <a:lstStyle/>
          <a:p>
            <a:pPr indent="0" marL="0">
              <a:buNone/>
            </a:pPr>
            <a:r>
              <a:rPr lang="en-US" sz="4600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让每一公里，</a:t>
            </a:r>
            <a:endParaRPr lang="en-US" sz="4600" dirty="0"/>
          </a:p>
          <a:p>
            <a:pPr indent="0" marL="0">
              <a:buNone/>
            </a:pPr>
            <a:r>
              <a:rPr lang="en-US" sz="4600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更轻、更准、更安静。</a:t>
            </a:r>
            <a:endParaRPr lang="en-US" sz="4600" dirty="0"/>
          </a:p>
        </p:txBody>
      </p:sp>
      <p:sp>
        <p:nvSpPr>
          <p:cNvPr id="3" name="Text 1"/>
          <p:cNvSpPr/>
          <p:nvPr/>
        </p:nvSpPr>
        <p:spPr>
          <a:xfrm>
            <a:off x="749808" y="4709160"/>
            <a:ext cx="2971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40" kern="0" dirty="0">
                <a:solidFill>
                  <a:srgbClr val="00D4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ZEPHYR ROBOTICS · 追风机器人</a:t>
            </a:r>
            <a:endParaRPr lang="en-US" sz="1100" dirty="0"/>
          </a:p>
        </p:txBody>
      </p:sp>
      <p:sp>
        <p:nvSpPr>
          <p:cNvPr id="4" name="Shape 2"/>
          <p:cNvSpPr/>
          <p:nvPr/>
        </p:nvSpPr>
        <p:spPr>
          <a:xfrm>
            <a:off x="8348472" y="658368"/>
            <a:ext cx="164592" cy="0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8348472" y="658368"/>
            <a:ext cx="0" cy="164592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11448288" y="658368"/>
            <a:ext cx="164592" cy="0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11612880" y="658368"/>
            <a:ext cx="0" cy="164592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8348472" y="4407408"/>
            <a:ext cx="164592" cy="0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8348472" y="4242816"/>
            <a:ext cx="0" cy="164592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11448288" y="4407408"/>
            <a:ext cx="164592" cy="0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11612880" y="4242816"/>
            <a:ext cx="0" cy="164592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76656" y="274320"/>
            <a:ext cx="4572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spc="180" kern="0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TEMPLATE PRINCIPLES · 00</a:t>
            </a:r>
            <a:endParaRPr lang="en-US" sz="850" dirty="0"/>
          </a:p>
        </p:txBody>
      </p:sp>
      <p:sp>
        <p:nvSpPr>
          <p:cNvPr id="3" name="Text 0"/>
          <p:cNvSpPr/>
          <p:nvPr>
            <p:ph idx="100" type="title" hasCustomPrompt="1"/>
          </p:nvPr>
        </p:nvSpPr>
        <p:spPr>
          <a:xfrm>
            <a:off x="658368" y="502920"/>
            <a:ext cx="9921240" cy="603504"/>
          </a:xfrm>
          <a:prstGeom prst="rect">
            <a:avLst/>
          </a:prstGeom>
          <a:noFill/>
          <a:ln/>
        </p:spPr>
        <p:txBody>
          <a:bodyPr wrap="square" lIns="0" tIns="0" rIns="0" bIns="0" rtlCol="0">
            <a:normAutofit/>
          </a:bodyPr>
          <a:lstStyle/>
          <a:p>
            <a:pPr indent="0" marL="0">
              <a:buNone/>
            </a:pPr>
            <a:r>
              <a:rPr lang="en-US" sz="2800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用一套语言，讲清每一个关键问题</a:t>
            </a:r>
            <a:endParaRPr lang="en-US" sz="2800" dirty="0"/>
          </a:p>
        </p:txBody>
      </p:sp>
      <p:pic>
        <p:nvPicPr>
          <p:cNvPr id="4" name="Image 0" descr="Zephyr Robotics mark">    </p:cNvPr>
          <p:cNvPicPr>
            <a:picLocks noChangeAspect="1"/>
          </p:cNvPicPr>
          <p:nvPr/>
        </p:nvPicPr>
        <p:blipFill>
          <a:blip r:embed="rId1">
            <a:alphaModFix amt="90000"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83112" y="393192"/>
            <a:ext cx="384048" cy="384048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658368" y="6492240"/>
            <a:ext cx="274320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spc="140" kern="0" dirty="0">
                <a:solidFill>
                  <a:srgbClr val="6B76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ZEPHYR ROBOTICS · 追风机器人</a:t>
            </a:r>
            <a:endParaRPr lang="en-US" sz="750" dirty="0"/>
          </a:p>
        </p:txBody>
      </p:sp>
      <p:sp>
        <p:nvSpPr>
          <p:cNvPr id="6" name="Text 3"/>
          <p:cNvSpPr/>
          <p:nvPr/>
        </p:nvSpPr>
        <p:spPr>
          <a:xfrm>
            <a:off x="749808" y="1481328"/>
            <a:ext cx="603504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2500" dirty="0"/>
          </a:p>
        </p:txBody>
      </p:sp>
      <p:sp>
        <p:nvSpPr>
          <p:cNvPr id="7" name="Text 4"/>
          <p:cNvSpPr/>
          <p:nvPr/>
        </p:nvSpPr>
        <p:spPr>
          <a:xfrm>
            <a:off x="1572768" y="1463040"/>
            <a:ext cx="40416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900" b="1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一句话只承担一个结论</a:t>
            </a:r>
            <a:endParaRPr lang="en-US" sz="1900" dirty="0"/>
          </a:p>
        </p:txBody>
      </p:sp>
      <p:sp>
        <p:nvSpPr>
          <p:cNvPr id="8" name="Text 5"/>
          <p:cNvSpPr/>
          <p:nvPr/>
        </p:nvSpPr>
        <p:spPr>
          <a:xfrm>
            <a:off x="5961888" y="1499616"/>
            <a:ext cx="4663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2000"/>
              </a:lnSpc>
              <a:buNone/>
            </a:pPr>
            <a:r>
              <a:rPr lang="en-US" sz="140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标题先说观点，正文只保留支持这个观点的信息。</a:t>
            </a:r>
            <a:endParaRPr lang="en-US" sz="1400" dirty="0"/>
          </a:p>
        </p:txBody>
      </p:sp>
      <p:sp>
        <p:nvSpPr>
          <p:cNvPr id="9" name="Shape 6"/>
          <p:cNvSpPr/>
          <p:nvPr/>
        </p:nvSpPr>
        <p:spPr>
          <a:xfrm>
            <a:off x="1572768" y="2240280"/>
            <a:ext cx="9052560" cy="0"/>
          </a:xfrm>
          <a:prstGeom prst="line">
            <a:avLst/>
          </a:prstGeom>
          <a:noFill/>
          <a:ln w="12700">
            <a:solidFill>
              <a:srgbClr val="FFFFFF">
                <a:alpha val="10000"/>
              </a:srgbClr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749808" y="2898648"/>
            <a:ext cx="603504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</a:t>
            </a:r>
            <a:endParaRPr lang="en-US" sz="2500" dirty="0"/>
          </a:p>
        </p:txBody>
      </p:sp>
      <p:sp>
        <p:nvSpPr>
          <p:cNvPr id="11" name="Text 8"/>
          <p:cNvSpPr/>
          <p:nvPr/>
        </p:nvSpPr>
        <p:spPr>
          <a:xfrm>
            <a:off x="1572768" y="2880360"/>
            <a:ext cx="40416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900" b="1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让视觉承担结构</a:t>
            </a:r>
            <a:endParaRPr lang="en-US" sz="1900" dirty="0"/>
          </a:p>
        </p:txBody>
      </p:sp>
      <p:sp>
        <p:nvSpPr>
          <p:cNvPr id="12" name="Text 9"/>
          <p:cNvSpPr/>
          <p:nvPr/>
        </p:nvSpPr>
        <p:spPr>
          <a:xfrm>
            <a:off x="5961888" y="2916936"/>
            <a:ext cx="4663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2000"/>
              </a:lnSpc>
              <a:buNone/>
            </a:pPr>
            <a:r>
              <a:rPr lang="en-US" sz="140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用尺度、留白、图片和图表建立层次，不堆装饰性组件。</a:t>
            </a:r>
            <a:endParaRPr lang="en-US" sz="1400" dirty="0"/>
          </a:p>
        </p:txBody>
      </p:sp>
      <p:sp>
        <p:nvSpPr>
          <p:cNvPr id="13" name="Shape 10"/>
          <p:cNvSpPr/>
          <p:nvPr/>
        </p:nvSpPr>
        <p:spPr>
          <a:xfrm>
            <a:off x="1572768" y="3657600"/>
            <a:ext cx="9052560" cy="0"/>
          </a:xfrm>
          <a:prstGeom prst="line">
            <a:avLst/>
          </a:prstGeom>
          <a:noFill/>
          <a:ln w="12700">
            <a:solidFill>
              <a:srgbClr val="FFFFFF">
                <a:alpha val="10000"/>
              </a:srgbClr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749808" y="4315968"/>
            <a:ext cx="603504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</a:t>
            </a:r>
            <a:endParaRPr lang="en-US" sz="2500" dirty="0"/>
          </a:p>
        </p:txBody>
      </p:sp>
      <p:sp>
        <p:nvSpPr>
          <p:cNvPr id="15" name="Text 12"/>
          <p:cNvSpPr/>
          <p:nvPr/>
        </p:nvSpPr>
        <p:spPr>
          <a:xfrm>
            <a:off x="1572768" y="4297680"/>
            <a:ext cx="40416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900" b="1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青色只标记重点</a:t>
            </a:r>
            <a:endParaRPr lang="en-US" sz="1900" dirty="0"/>
          </a:p>
        </p:txBody>
      </p:sp>
      <p:sp>
        <p:nvSpPr>
          <p:cNvPr id="16" name="Text 13"/>
          <p:cNvSpPr/>
          <p:nvPr/>
        </p:nvSpPr>
        <p:spPr>
          <a:xfrm>
            <a:off x="5961888" y="4334256"/>
            <a:ext cx="4663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2000"/>
              </a:lnSpc>
              <a:buNone/>
            </a:pPr>
            <a:r>
              <a:rPr lang="en-US" sz="140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Cyber Cyan 用于关键数字、路径和行动，不超过页面视觉面积的 5%。</a:t>
            </a:r>
            <a:endParaRPr lang="en-US" sz="14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18520" y="6455664"/>
            <a:ext cx="5486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 lIns="0" tIns="0" rIns="0" bIns="0"/>
          <a:lstStyle>
            <a:lvl1pPr>
              <a:defRPr sz="800">
                <a:solidFill>
                  <a:srgbClr val="6B7687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49808" y="841248"/>
            <a:ext cx="11887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100" spc="240" kern="0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3100" dirty="0"/>
          </a:p>
        </p:txBody>
      </p:sp>
      <p:sp>
        <p:nvSpPr>
          <p:cNvPr id="3" name="Text 0"/>
          <p:cNvSpPr/>
          <p:nvPr>
            <p:ph idx="101" type="title" hasCustomPrompt="1"/>
          </p:nvPr>
        </p:nvSpPr>
        <p:spPr>
          <a:xfrm>
            <a:off x="749808" y="2148840"/>
            <a:ext cx="7818120" cy="960120"/>
          </a:xfrm>
          <a:prstGeom prst="rect">
            <a:avLst/>
          </a:prstGeom>
          <a:noFill/>
          <a:ln/>
        </p:spPr>
        <p:txBody>
          <a:bodyPr wrap="square" lIns="0" tIns="0" rIns="0" bIns="0" rtlCol="0">
            <a:normAutofit/>
          </a:bodyPr>
          <a:lstStyle/>
          <a:p>
            <a:pPr indent="0" marL="0">
              <a:buNone/>
            </a:pPr>
            <a:r>
              <a:rPr lang="en-US" sz="4400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公司与机会</a:t>
            </a:r>
            <a:endParaRPr lang="en-US" sz="4400" dirty="0"/>
          </a:p>
        </p:txBody>
      </p:sp>
      <p:sp>
        <p:nvSpPr>
          <p:cNvPr id="4" name="Text 0"/>
          <p:cNvSpPr/>
          <p:nvPr>
            <p:ph idx="102" hasCustomPrompt="1"/>
          </p:nvPr>
        </p:nvSpPr>
        <p:spPr>
          <a:xfrm>
            <a:off x="768096" y="3291840"/>
            <a:ext cx="6995160" cy="658368"/>
          </a:xfrm>
          <a:prstGeom prst="rect">
            <a:avLst/>
          </a:prstGeom>
          <a:noFill/>
          <a:ln/>
        </p:spPr>
        <p:txBody>
          <a:bodyPr wrap="square" lIns="0" tIns="0" rIns="0" bIns="0" rtlCol="0"/>
          <a:lstStyle/>
          <a:p>
            <a:pPr indent="0" marL="0">
              <a:buNone/>
            </a:pPr>
            <a:r>
              <a:rPr lang="en-US" sz="170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用章节页给叙事换挡；副标题只解释这一部分为什么重要。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11018520" y="6455664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00" dirty="0">
                <a:solidFill>
                  <a:srgbClr val="6B76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800" dirty="0"/>
          </a:p>
        </p:txBody>
      </p:sp>
      <p:sp>
        <p:nvSpPr>
          <p:cNvPr id="6" name="Shape 4"/>
          <p:cNvSpPr/>
          <p:nvPr/>
        </p:nvSpPr>
        <p:spPr>
          <a:xfrm>
            <a:off x="8705088" y="603504"/>
            <a:ext cx="164592" cy="0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8705088" y="603504"/>
            <a:ext cx="0" cy="164592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11466576" y="603504"/>
            <a:ext cx="164592" cy="0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11631168" y="603504"/>
            <a:ext cx="0" cy="164592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8705088" y="3986784"/>
            <a:ext cx="164592" cy="0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8705088" y="3822192"/>
            <a:ext cx="0" cy="164592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11466576" y="3986784"/>
            <a:ext cx="164592" cy="0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11631168" y="3822192"/>
            <a:ext cx="0" cy="164592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76656" y="274320"/>
            <a:ext cx="4572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spc="180" kern="0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EXECUTIVE SUMMARY · 01</a:t>
            </a:r>
            <a:endParaRPr lang="en-US" sz="850" dirty="0"/>
          </a:p>
        </p:txBody>
      </p:sp>
      <p:sp>
        <p:nvSpPr>
          <p:cNvPr id="3" name="Text 1"/>
          <p:cNvSpPr/>
          <p:nvPr/>
        </p:nvSpPr>
        <p:spPr>
          <a:xfrm>
            <a:off x="658368" y="475488"/>
            <a:ext cx="9921240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先给结论，再展开证据</a:t>
            </a:r>
            <a:endParaRPr lang="en-US" sz="2800" dirty="0"/>
          </a:p>
        </p:txBody>
      </p:sp>
      <p:pic>
        <p:nvPicPr>
          <p:cNvPr id="4" name="Image 0" descr="Zephyr Robotics mark">    </p:cNvPr>
          <p:cNvPicPr>
            <a:picLocks noChangeAspect="1"/>
          </p:cNvPicPr>
          <p:nvPr/>
        </p:nvPicPr>
        <p:blipFill>
          <a:blip r:embed="rId1">
            <a:alphaModFix amt="90000"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83112" y="393192"/>
            <a:ext cx="384048" cy="384048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658368" y="6492240"/>
            <a:ext cx="274320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spc="140" kern="0" dirty="0">
                <a:solidFill>
                  <a:srgbClr val="6B76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ZEPHYR ROBOTICS · 追风机器人</a:t>
            </a:r>
            <a:endParaRPr lang="en-US" sz="750" dirty="0"/>
          </a:p>
        </p:txBody>
      </p:sp>
      <p:sp>
        <p:nvSpPr>
          <p:cNvPr id="6" name="Text 3"/>
          <p:cNvSpPr/>
          <p:nvPr/>
        </p:nvSpPr>
        <p:spPr>
          <a:xfrm>
            <a:off x="749808" y="1444752"/>
            <a:ext cx="475488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40" kern="0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1300" dirty="0"/>
          </a:p>
        </p:txBody>
      </p:sp>
      <p:sp>
        <p:nvSpPr>
          <p:cNvPr id="7" name="Text 4"/>
          <p:cNvSpPr/>
          <p:nvPr/>
        </p:nvSpPr>
        <p:spPr>
          <a:xfrm>
            <a:off x="1417320" y="1417320"/>
            <a:ext cx="9144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机会</a:t>
            </a:r>
            <a:endParaRPr lang="en-US" sz="1700" dirty="0"/>
          </a:p>
        </p:txBody>
      </p:sp>
      <p:sp>
        <p:nvSpPr>
          <p:cNvPr id="8" name="Text 5"/>
          <p:cNvSpPr/>
          <p:nvPr/>
        </p:nvSpPr>
        <p:spPr>
          <a:xfrm>
            <a:off x="2788920" y="1426464"/>
            <a:ext cx="7543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2000"/>
              </a:lnSpc>
              <a:buNone/>
            </a:pPr>
            <a:r>
              <a:rPr lang="en-US" sz="1700" dirty="0">
                <a:solidFill>
                  <a:srgbClr val="B8C0C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末端配送正在从单次运力，转向可持续运营的自动化网络。</a:t>
            </a:r>
            <a:endParaRPr lang="en-US" sz="1700" dirty="0"/>
          </a:p>
        </p:txBody>
      </p:sp>
      <p:sp>
        <p:nvSpPr>
          <p:cNvPr id="9" name="Shape 6"/>
          <p:cNvSpPr/>
          <p:nvPr/>
        </p:nvSpPr>
        <p:spPr>
          <a:xfrm>
            <a:off x="1417320" y="2249424"/>
            <a:ext cx="8915400" cy="0"/>
          </a:xfrm>
          <a:prstGeom prst="line">
            <a:avLst/>
          </a:prstGeom>
          <a:noFill/>
          <a:ln w="12700">
            <a:solidFill>
              <a:srgbClr val="FFFFFF">
                <a:alpha val="10000"/>
              </a:srgbClr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749808" y="2798064"/>
            <a:ext cx="475488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40" kern="0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</a:t>
            </a:r>
            <a:endParaRPr lang="en-US" sz="1300" dirty="0"/>
          </a:p>
        </p:txBody>
      </p:sp>
      <p:sp>
        <p:nvSpPr>
          <p:cNvPr id="11" name="Text 8"/>
          <p:cNvSpPr/>
          <p:nvPr/>
        </p:nvSpPr>
        <p:spPr>
          <a:xfrm>
            <a:off x="1417320" y="2770632"/>
            <a:ext cx="9144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能力</a:t>
            </a:r>
            <a:endParaRPr lang="en-US" sz="1700" dirty="0"/>
          </a:p>
        </p:txBody>
      </p:sp>
      <p:sp>
        <p:nvSpPr>
          <p:cNvPr id="12" name="Text 9"/>
          <p:cNvSpPr/>
          <p:nvPr/>
        </p:nvSpPr>
        <p:spPr>
          <a:xfrm>
            <a:off x="2788920" y="2779776"/>
            <a:ext cx="7543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2000"/>
              </a:lnSpc>
              <a:buNone/>
            </a:pPr>
            <a:r>
              <a:rPr lang="en-US" sz="1700" dirty="0">
                <a:solidFill>
                  <a:srgbClr val="B8C0C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追风连接机器人、任务、地图与运营人员，形成完整工作闭环。</a:t>
            </a:r>
            <a:endParaRPr lang="en-US" sz="1700" dirty="0"/>
          </a:p>
        </p:txBody>
      </p:sp>
      <p:sp>
        <p:nvSpPr>
          <p:cNvPr id="13" name="Shape 10"/>
          <p:cNvSpPr/>
          <p:nvPr/>
        </p:nvSpPr>
        <p:spPr>
          <a:xfrm>
            <a:off x="1417320" y="3602736"/>
            <a:ext cx="8915400" cy="0"/>
          </a:xfrm>
          <a:prstGeom prst="line">
            <a:avLst/>
          </a:prstGeom>
          <a:noFill/>
          <a:ln w="12700">
            <a:solidFill>
              <a:srgbClr val="FFFFFF">
                <a:alpha val="10000"/>
              </a:srgbClr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749808" y="4151376"/>
            <a:ext cx="475488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40" kern="0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</a:t>
            </a:r>
            <a:endParaRPr lang="en-US" sz="1300" dirty="0"/>
          </a:p>
        </p:txBody>
      </p:sp>
      <p:sp>
        <p:nvSpPr>
          <p:cNvPr id="15" name="Text 12"/>
          <p:cNvSpPr/>
          <p:nvPr/>
        </p:nvSpPr>
        <p:spPr>
          <a:xfrm>
            <a:off x="1417320" y="4123944"/>
            <a:ext cx="9144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方向</a:t>
            </a:r>
            <a:endParaRPr lang="en-US" sz="1700" dirty="0"/>
          </a:p>
        </p:txBody>
      </p:sp>
      <p:sp>
        <p:nvSpPr>
          <p:cNvPr id="16" name="Text 13"/>
          <p:cNvSpPr/>
          <p:nvPr/>
        </p:nvSpPr>
        <p:spPr>
          <a:xfrm>
            <a:off x="2788920" y="4133088"/>
            <a:ext cx="7543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2000"/>
              </a:lnSpc>
              <a:buNone/>
            </a:pPr>
            <a:r>
              <a:rPr lang="en-US" sz="1700" dirty="0">
                <a:solidFill>
                  <a:srgbClr val="B8C0C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把可靠性、效率和服务体验放在同一套可度量系统里。</a:t>
            </a:r>
            <a:endParaRPr lang="en-US" sz="1700" dirty="0"/>
          </a:p>
        </p:txBody>
      </p:sp>
      <p:sp>
        <p:nvSpPr>
          <p:cNvPr id="18" name="Text 0"/>
          <p:cNvSpPr/>
          <p:nvPr>
            <p:ph idx="100" type="title" hasCustomPrompt="1"/>
          </p:nvPr>
        </p:nvSpPr>
        <p:spPr>
          <a:xfrm>
            <a:off x="658368" y="502920"/>
            <a:ext cx="9921240" cy="603504"/>
          </a:xfrm>
          <a:prstGeom prst="rect">
            <a:avLst/>
          </a:prstGeom>
          <a:noFill/>
          <a:ln/>
        </p:spPr>
        <p:txBody>
          <a:bodyPr wrap="square" lIns="0" tIns="0" rIns="0" bIns="0" rtlCol="0">
            <a:normAutofit/>
          </a:bodyPr>
          <a:lstStyle/>
          <a:p>
            <a:pPr indent="0" marL="0">
              <a:buNone/>
            </a:pPr>
            <a:endParaRPr lang="en-US" sz="28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18520" y="6455664"/>
            <a:ext cx="5486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 lIns="0" tIns="0" rIns="0" bIns="0"/>
          <a:lstStyle>
            <a:lvl1pPr>
              <a:defRPr sz="800">
                <a:solidFill>
                  <a:srgbClr val="6B7687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76656" y="274320"/>
            <a:ext cx="4572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spc="180" kern="0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COMPANY OVERVIEW · 02</a:t>
            </a:r>
            <a:endParaRPr lang="en-US" sz="850" dirty="0"/>
          </a:p>
        </p:txBody>
      </p:sp>
      <p:sp>
        <p:nvSpPr>
          <p:cNvPr id="3" name="Text 0"/>
          <p:cNvSpPr/>
          <p:nvPr>
            <p:ph idx="100" type="title" hasCustomPrompt="1"/>
          </p:nvPr>
        </p:nvSpPr>
        <p:spPr>
          <a:xfrm>
            <a:off x="658368" y="502920"/>
            <a:ext cx="9921240" cy="603504"/>
          </a:xfrm>
          <a:prstGeom prst="rect">
            <a:avLst/>
          </a:prstGeom>
          <a:noFill/>
          <a:ln/>
        </p:spPr>
        <p:txBody>
          <a:bodyPr wrap="square" lIns="0" tIns="0" rIns="0" bIns="0" rtlCol="0">
            <a:normAutofit/>
          </a:bodyPr>
          <a:lstStyle/>
          <a:p>
            <a:pPr indent="0" marL="0">
              <a:buNone/>
            </a:pPr>
            <a:r>
              <a:rPr lang="en-US" sz="2800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追风把末端配送变成可运营的自动化网络</a:t>
            </a:r>
            <a:endParaRPr lang="en-US" sz="2800" dirty="0"/>
          </a:p>
        </p:txBody>
      </p:sp>
      <p:pic>
        <p:nvPicPr>
          <p:cNvPr id="4" name="Image 0" descr="Zephyr Robotics mark">    </p:cNvPr>
          <p:cNvPicPr>
            <a:picLocks noChangeAspect="1"/>
          </p:cNvPicPr>
          <p:nvPr/>
        </p:nvPicPr>
        <p:blipFill>
          <a:blip r:embed="rId1">
            <a:alphaModFix amt="90000"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83112" y="393192"/>
            <a:ext cx="384048" cy="384048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658368" y="6492240"/>
            <a:ext cx="274320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spc="140" kern="0" dirty="0">
                <a:solidFill>
                  <a:srgbClr val="6B76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ZEPHYR ROBOTICS · 追风机器人</a:t>
            </a:r>
            <a:endParaRPr lang="en-US" sz="750" dirty="0"/>
          </a:p>
        </p:txBody>
      </p:sp>
      <p:sp>
        <p:nvSpPr>
          <p:cNvPr id="6" name="Text 3"/>
          <p:cNvSpPr/>
          <p:nvPr/>
        </p:nvSpPr>
        <p:spPr>
          <a:xfrm>
            <a:off x="749808" y="1353312"/>
            <a:ext cx="461772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2000"/>
              </a:lnSpc>
              <a:buNone/>
            </a:pPr>
            <a:r>
              <a:rPr lang="en-US" sz="1800" dirty="0">
                <a:solidFill>
                  <a:srgbClr val="B8C0C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从任务创建、路径执行到异常处置，追风让机器人能力进入真实的日常运营。</a:t>
            </a:r>
            <a:endParaRPr lang="en-US" sz="1800" dirty="0"/>
          </a:p>
        </p:txBody>
      </p:sp>
      <p:sp>
        <p:nvSpPr>
          <p:cNvPr id="7" name="Text 4"/>
          <p:cNvSpPr/>
          <p:nvPr/>
        </p:nvSpPr>
        <p:spPr>
          <a:xfrm>
            <a:off x="749808" y="2542032"/>
            <a:ext cx="9601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b="1" spc="150" kern="0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AUTONOMY</a:t>
            </a:r>
            <a:endParaRPr lang="en-US" sz="750" dirty="0"/>
          </a:p>
        </p:txBody>
      </p:sp>
      <p:sp>
        <p:nvSpPr>
          <p:cNvPr id="8" name="Text 5"/>
          <p:cNvSpPr/>
          <p:nvPr/>
        </p:nvSpPr>
        <p:spPr>
          <a:xfrm>
            <a:off x="1920240" y="2505456"/>
            <a:ext cx="1234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自主执行</a:t>
            </a:r>
            <a:endParaRPr lang="en-US" sz="1450" dirty="0"/>
          </a:p>
        </p:txBody>
      </p:sp>
      <p:sp>
        <p:nvSpPr>
          <p:cNvPr id="9" name="Text 6"/>
          <p:cNvSpPr/>
          <p:nvPr/>
        </p:nvSpPr>
        <p:spPr>
          <a:xfrm>
            <a:off x="3291840" y="2514600"/>
            <a:ext cx="221284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2000"/>
              </a:lnSpc>
              <a:buNone/>
            </a:pPr>
            <a:r>
              <a:rPr lang="en-US" sz="125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感知、定位、规划与安全控制</a:t>
            </a:r>
            <a:endParaRPr lang="en-US" sz="1250" dirty="0"/>
          </a:p>
        </p:txBody>
      </p:sp>
      <p:sp>
        <p:nvSpPr>
          <p:cNvPr id="10" name="Text 7"/>
          <p:cNvSpPr/>
          <p:nvPr/>
        </p:nvSpPr>
        <p:spPr>
          <a:xfrm>
            <a:off x="749808" y="3456432"/>
            <a:ext cx="9601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b="1" spc="150" kern="0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OPERATIONS</a:t>
            </a:r>
            <a:endParaRPr lang="en-US" sz="750" dirty="0"/>
          </a:p>
        </p:txBody>
      </p:sp>
      <p:sp>
        <p:nvSpPr>
          <p:cNvPr id="11" name="Text 8"/>
          <p:cNvSpPr/>
          <p:nvPr/>
        </p:nvSpPr>
        <p:spPr>
          <a:xfrm>
            <a:off x="1920240" y="3419856"/>
            <a:ext cx="1234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运营闭环</a:t>
            </a:r>
            <a:endParaRPr lang="en-US" sz="1450" dirty="0"/>
          </a:p>
        </p:txBody>
      </p:sp>
      <p:sp>
        <p:nvSpPr>
          <p:cNvPr id="12" name="Text 9"/>
          <p:cNvSpPr/>
          <p:nvPr/>
        </p:nvSpPr>
        <p:spPr>
          <a:xfrm>
            <a:off x="3291840" y="3429000"/>
            <a:ext cx="221284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2000"/>
              </a:lnSpc>
              <a:buNone/>
            </a:pPr>
            <a:r>
              <a:rPr lang="en-US" sz="125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调度、监控、告警与人工接管</a:t>
            </a:r>
            <a:endParaRPr lang="en-US" sz="1250" dirty="0"/>
          </a:p>
        </p:txBody>
      </p:sp>
      <p:sp>
        <p:nvSpPr>
          <p:cNvPr id="13" name="Text 10"/>
          <p:cNvSpPr/>
          <p:nvPr/>
        </p:nvSpPr>
        <p:spPr>
          <a:xfrm>
            <a:off x="749808" y="4370832"/>
            <a:ext cx="9601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b="1" spc="150" kern="0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EXPERIENCE</a:t>
            </a:r>
            <a:endParaRPr lang="en-US" sz="750" dirty="0"/>
          </a:p>
        </p:txBody>
      </p:sp>
      <p:sp>
        <p:nvSpPr>
          <p:cNvPr id="14" name="Text 11"/>
          <p:cNvSpPr/>
          <p:nvPr/>
        </p:nvSpPr>
        <p:spPr>
          <a:xfrm>
            <a:off x="1920240" y="4334256"/>
            <a:ext cx="1234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交付体验</a:t>
            </a:r>
            <a:endParaRPr lang="en-US" sz="1450" dirty="0"/>
          </a:p>
        </p:txBody>
      </p:sp>
      <p:sp>
        <p:nvSpPr>
          <p:cNvPr id="15" name="Text 12"/>
          <p:cNvSpPr/>
          <p:nvPr/>
        </p:nvSpPr>
        <p:spPr>
          <a:xfrm>
            <a:off x="3291840" y="4343400"/>
            <a:ext cx="221284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2000"/>
              </a:lnSpc>
              <a:buNone/>
            </a:pPr>
            <a:r>
              <a:rPr lang="en-US" sz="125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可追踪、可解释、可持续优化</a:t>
            </a:r>
            <a:endParaRPr lang="en-US" sz="1250" dirty="0"/>
          </a:p>
        </p:txBody>
      </p:sp>
      <p:sp>
        <p:nvSpPr>
          <p:cNvPr id="16" name="Shape 13"/>
          <p:cNvSpPr/>
          <p:nvPr/>
        </p:nvSpPr>
        <p:spPr>
          <a:xfrm>
            <a:off x="6144768" y="1325880"/>
            <a:ext cx="5138928" cy="4498848"/>
          </a:xfrm>
          <a:prstGeom prst="roundRect">
            <a:avLst>
              <a:gd name="adj" fmla="val 1220"/>
            </a:avLst>
          </a:prstGeom>
          <a:solidFill>
            <a:srgbClr val="14181F"/>
          </a:solidFill>
          <a:ln w="12700">
            <a:solidFill>
              <a:srgbClr val="003D4D">
                <a:alpha val="40000"/>
              </a:srgbClr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16000"/>
              </a:srgbClr>
            </a:outerShdw>
          </a:effectLst>
        </p:spPr>
      </p:sp>
      <p:sp>
        <p:nvSpPr>
          <p:cNvPr id="17" name="Shape 14"/>
          <p:cNvSpPr/>
          <p:nvPr/>
        </p:nvSpPr>
        <p:spPr>
          <a:xfrm>
            <a:off x="6345936" y="1527048"/>
            <a:ext cx="164592" cy="0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18" name="Shape 15"/>
          <p:cNvSpPr/>
          <p:nvPr/>
        </p:nvSpPr>
        <p:spPr>
          <a:xfrm>
            <a:off x="6345936" y="1527048"/>
            <a:ext cx="0" cy="164592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19" name="Shape 16"/>
          <p:cNvSpPr/>
          <p:nvPr/>
        </p:nvSpPr>
        <p:spPr>
          <a:xfrm>
            <a:off x="10917936" y="1527048"/>
            <a:ext cx="164592" cy="0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20" name="Shape 17"/>
          <p:cNvSpPr/>
          <p:nvPr/>
        </p:nvSpPr>
        <p:spPr>
          <a:xfrm>
            <a:off x="11082528" y="1527048"/>
            <a:ext cx="0" cy="164592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21" name="Shape 18"/>
          <p:cNvSpPr/>
          <p:nvPr/>
        </p:nvSpPr>
        <p:spPr>
          <a:xfrm>
            <a:off x="6345936" y="5623560"/>
            <a:ext cx="164592" cy="0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22" name="Shape 19"/>
          <p:cNvSpPr/>
          <p:nvPr/>
        </p:nvSpPr>
        <p:spPr>
          <a:xfrm>
            <a:off x="6345936" y="5458968"/>
            <a:ext cx="0" cy="164592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23" name="Shape 20"/>
          <p:cNvSpPr/>
          <p:nvPr/>
        </p:nvSpPr>
        <p:spPr>
          <a:xfrm>
            <a:off x="10917936" y="5623560"/>
            <a:ext cx="164592" cy="0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sp>
        <p:nvSpPr>
          <p:cNvPr id="24" name="Shape 21"/>
          <p:cNvSpPr/>
          <p:nvPr/>
        </p:nvSpPr>
        <p:spPr>
          <a:xfrm>
            <a:off x="11082528" y="5458968"/>
            <a:ext cx="0" cy="164592"/>
          </a:xfrm>
          <a:prstGeom prst="line">
            <a:avLst/>
          </a:prstGeom>
          <a:noFill/>
          <a:ln w="12700">
            <a:solidFill>
              <a:srgbClr val="00D4FF">
                <a:alpha val="70000"/>
              </a:srgbClr>
            </a:solidFill>
            <a:prstDash val="solid"/>
          </a:ln>
        </p:spPr>
      </p:sp>
      <p:pic>
        <p:nvPicPr>
          <p:cNvPr id="25" name="Image 1" descr="Z-01 delivery robot technical illustration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58000" y="1847088"/>
            <a:ext cx="3749040" cy="3328416"/>
          </a:xfrm>
          <a:prstGeom prst="rect">
            <a:avLst/>
          </a:prstGeom>
        </p:spPr>
      </p:pic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18520" y="6455664"/>
            <a:ext cx="5486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 lIns="0" tIns="0" rIns="0" bIns="0"/>
          <a:lstStyle>
            <a:lvl1pPr>
              <a:defRPr sz="800">
                <a:solidFill>
                  <a:srgbClr val="6B7687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76656" y="274320"/>
            <a:ext cx="4572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spc="180" kern="0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OPERATING LOOP · 03</a:t>
            </a:r>
            <a:endParaRPr lang="en-US" sz="850" dirty="0"/>
          </a:p>
        </p:txBody>
      </p:sp>
      <p:sp>
        <p:nvSpPr>
          <p:cNvPr id="3" name="Text 0"/>
          <p:cNvSpPr/>
          <p:nvPr>
            <p:ph idx="100" type="title" hasCustomPrompt="1"/>
          </p:nvPr>
        </p:nvSpPr>
        <p:spPr>
          <a:xfrm>
            <a:off x="658368" y="502920"/>
            <a:ext cx="9921240" cy="603504"/>
          </a:xfrm>
          <a:prstGeom prst="rect">
            <a:avLst/>
          </a:prstGeom>
          <a:noFill/>
          <a:ln/>
        </p:spPr>
        <p:txBody>
          <a:bodyPr wrap="square" lIns="0" tIns="0" rIns="0" bIns="0" rtlCol="0">
            <a:normAutofit/>
          </a:bodyPr>
          <a:lstStyle/>
          <a:p>
            <a:pPr indent="0" marL="0">
              <a:buNone/>
            </a:pPr>
            <a:r>
              <a:rPr lang="en-US" sz="2800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从任务创建到异常处置，形成一套闭环</a:t>
            </a:r>
            <a:endParaRPr lang="en-US" sz="2800" dirty="0"/>
          </a:p>
        </p:txBody>
      </p:sp>
      <p:pic>
        <p:nvPicPr>
          <p:cNvPr id="4" name="Image 0" descr="Zephyr Robotics mark">    </p:cNvPr>
          <p:cNvPicPr>
            <a:picLocks noChangeAspect="1"/>
          </p:cNvPicPr>
          <p:nvPr/>
        </p:nvPicPr>
        <p:blipFill>
          <a:blip r:embed="rId1">
            <a:alphaModFix amt="90000"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83112" y="393192"/>
            <a:ext cx="384048" cy="384048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658368" y="6492240"/>
            <a:ext cx="274320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spc="140" kern="0" dirty="0">
                <a:solidFill>
                  <a:srgbClr val="6B76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ZEPHYR ROBOTICS · 追风机器人</a:t>
            </a:r>
            <a:endParaRPr lang="en-US" sz="750" dirty="0"/>
          </a:p>
        </p:txBody>
      </p:sp>
      <p:sp>
        <p:nvSpPr>
          <p:cNvPr id="6" name="Shape 3"/>
          <p:cNvSpPr/>
          <p:nvPr/>
        </p:nvSpPr>
        <p:spPr>
          <a:xfrm>
            <a:off x="2331720" y="2816352"/>
            <a:ext cx="960120" cy="384048"/>
          </a:xfrm>
          <a:prstGeom prst="chevron">
            <a:avLst/>
          </a:prstGeom>
          <a:solidFill>
            <a:srgbClr val="003D4D">
              <a:alpha val="70000"/>
            </a:srgbClr>
          </a:solidFill>
          <a:ln w="12700">
            <a:solidFill>
              <a:srgbClr val="00D4FF">
                <a:alpha val="25000"/>
              </a:srgbClr>
            </a:solidFill>
            <a:prstDash val="solid"/>
          </a:ln>
        </p:spPr>
      </p:sp>
      <p:sp>
        <p:nvSpPr>
          <p:cNvPr id="7" name="Shape 4"/>
          <p:cNvSpPr/>
          <p:nvPr/>
        </p:nvSpPr>
        <p:spPr>
          <a:xfrm>
            <a:off x="5120640" y="2816352"/>
            <a:ext cx="960120" cy="384048"/>
          </a:xfrm>
          <a:prstGeom prst="chevron">
            <a:avLst/>
          </a:prstGeom>
          <a:solidFill>
            <a:srgbClr val="003D4D">
              <a:alpha val="70000"/>
            </a:srgbClr>
          </a:solidFill>
          <a:ln w="12700">
            <a:solidFill>
              <a:srgbClr val="00D4FF">
                <a:alpha val="25000"/>
              </a:srgbClr>
            </a:solidFill>
            <a:prstDash val="solid"/>
          </a:ln>
        </p:spPr>
      </p:sp>
      <p:sp>
        <p:nvSpPr>
          <p:cNvPr id="8" name="Shape 5"/>
          <p:cNvSpPr/>
          <p:nvPr/>
        </p:nvSpPr>
        <p:spPr>
          <a:xfrm>
            <a:off x="7909560" y="2816352"/>
            <a:ext cx="960120" cy="384048"/>
          </a:xfrm>
          <a:prstGeom prst="chevron">
            <a:avLst/>
          </a:prstGeom>
          <a:solidFill>
            <a:srgbClr val="003D4D">
              <a:alpha val="70000"/>
            </a:srgbClr>
          </a:solidFill>
          <a:ln w="12700">
            <a:solidFill>
              <a:srgbClr val="00D4FF">
                <a:alpha val="25000"/>
              </a:srgbClr>
            </a:solidFill>
            <a:prstDash val="solid"/>
          </a:ln>
        </p:spPr>
      </p:sp>
      <p:sp>
        <p:nvSpPr>
          <p:cNvPr id="9" name="Shape 6"/>
          <p:cNvSpPr/>
          <p:nvPr/>
        </p:nvSpPr>
        <p:spPr>
          <a:xfrm>
            <a:off x="960120" y="2103120"/>
            <a:ext cx="1325880" cy="1325880"/>
          </a:xfrm>
          <a:prstGeom prst="ellipse">
            <a:avLst/>
          </a:prstGeom>
          <a:solidFill>
            <a:srgbClr val="14181F"/>
          </a:solidFill>
          <a:ln w="12700">
            <a:solidFill>
              <a:srgbClr val="00D4FF">
                <a:alpha val="42000"/>
              </a:srgbClr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960120" y="2432304"/>
            <a:ext cx="13258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900" b="1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1900" dirty="0"/>
          </a:p>
        </p:txBody>
      </p:sp>
      <p:sp>
        <p:nvSpPr>
          <p:cNvPr id="11" name="Text 8"/>
          <p:cNvSpPr/>
          <p:nvPr/>
        </p:nvSpPr>
        <p:spPr>
          <a:xfrm>
            <a:off x="667512" y="3730752"/>
            <a:ext cx="19202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创建任务</a:t>
            </a:r>
            <a:endParaRPr lang="en-US" sz="1700" dirty="0"/>
          </a:p>
        </p:txBody>
      </p:sp>
      <p:sp>
        <p:nvSpPr>
          <p:cNvPr id="12" name="Text 9"/>
          <p:cNvSpPr/>
          <p:nvPr/>
        </p:nvSpPr>
        <p:spPr>
          <a:xfrm>
            <a:off x="466344" y="4233672"/>
            <a:ext cx="2322576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2000"/>
              </a:lnSpc>
              <a:buNone/>
            </a:pPr>
            <a:r>
              <a:rPr lang="en-US" sz="125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定义取送点、时窗与服务要求</a:t>
            </a:r>
            <a:endParaRPr lang="en-US" sz="1250" dirty="0"/>
          </a:p>
        </p:txBody>
      </p:sp>
      <p:sp>
        <p:nvSpPr>
          <p:cNvPr id="13" name="Shape 10"/>
          <p:cNvSpPr/>
          <p:nvPr/>
        </p:nvSpPr>
        <p:spPr>
          <a:xfrm>
            <a:off x="3749040" y="2103120"/>
            <a:ext cx="1325880" cy="1325880"/>
          </a:xfrm>
          <a:prstGeom prst="ellipse">
            <a:avLst/>
          </a:prstGeom>
          <a:solidFill>
            <a:srgbClr val="14181F"/>
          </a:solidFill>
          <a:ln w="12700">
            <a:solidFill>
              <a:srgbClr val="00D4FF">
                <a:alpha val="42000"/>
              </a:srgbClr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3749040" y="2432304"/>
            <a:ext cx="13258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900" b="1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</a:t>
            </a:r>
            <a:endParaRPr lang="en-US" sz="1900" dirty="0"/>
          </a:p>
        </p:txBody>
      </p:sp>
      <p:sp>
        <p:nvSpPr>
          <p:cNvPr id="15" name="Text 12"/>
          <p:cNvSpPr/>
          <p:nvPr/>
        </p:nvSpPr>
        <p:spPr>
          <a:xfrm>
            <a:off x="3456432" y="3730752"/>
            <a:ext cx="19202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智能调度</a:t>
            </a:r>
            <a:endParaRPr lang="en-US" sz="1700" dirty="0"/>
          </a:p>
        </p:txBody>
      </p:sp>
      <p:sp>
        <p:nvSpPr>
          <p:cNvPr id="16" name="Text 13"/>
          <p:cNvSpPr/>
          <p:nvPr/>
        </p:nvSpPr>
        <p:spPr>
          <a:xfrm>
            <a:off x="3255264" y="4233672"/>
            <a:ext cx="2322576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2000"/>
              </a:lnSpc>
              <a:buNone/>
            </a:pPr>
            <a:r>
              <a:rPr lang="en-US" sz="125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匹配车辆、路径与实时运营状态</a:t>
            </a:r>
            <a:endParaRPr lang="en-US" sz="1250" dirty="0"/>
          </a:p>
        </p:txBody>
      </p:sp>
      <p:sp>
        <p:nvSpPr>
          <p:cNvPr id="17" name="Shape 14"/>
          <p:cNvSpPr/>
          <p:nvPr/>
        </p:nvSpPr>
        <p:spPr>
          <a:xfrm>
            <a:off x="6537960" y="2103120"/>
            <a:ext cx="1325880" cy="1325880"/>
          </a:xfrm>
          <a:prstGeom prst="ellipse">
            <a:avLst/>
          </a:prstGeom>
          <a:solidFill>
            <a:srgbClr val="14181F"/>
          </a:solidFill>
          <a:ln w="12700">
            <a:solidFill>
              <a:srgbClr val="00D4FF">
                <a:alpha val="42000"/>
              </a:srgbClr>
            </a:solidFill>
            <a:prstDash val="solid"/>
          </a:ln>
        </p:spPr>
      </p:sp>
      <p:sp>
        <p:nvSpPr>
          <p:cNvPr id="18" name="Text 15"/>
          <p:cNvSpPr/>
          <p:nvPr/>
        </p:nvSpPr>
        <p:spPr>
          <a:xfrm>
            <a:off x="6537960" y="2432304"/>
            <a:ext cx="13258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900" b="1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</a:t>
            </a:r>
            <a:endParaRPr lang="en-US" sz="1900" dirty="0"/>
          </a:p>
        </p:txBody>
      </p:sp>
      <p:sp>
        <p:nvSpPr>
          <p:cNvPr id="19" name="Text 16"/>
          <p:cNvSpPr/>
          <p:nvPr/>
        </p:nvSpPr>
        <p:spPr>
          <a:xfrm>
            <a:off x="6245352" y="3730752"/>
            <a:ext cx="19202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自主执行</a:t>
            </a:r>
            <a:endParaRPr lang="en-US" sz="1700" dirty="0"/>
          </a:p>
        </p:txBody>
      </p:sp>
      <p:sp>
        <p:nvSpPr>
          <p:cNvPr id="20" name="Text 17"/>
          <p:cNvSpPr/>
          <p:nvPr/>
        </p:nvSpPr>
        <p:spPr>
          <a:xfrm>
            <a:off x="6044184" y="4233672"/>
            <a:ext cx="2322576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2000"/>
              </a:lnSpc>
              <a:buNone/>
            </a:pPr>
            <a:r>
              <a:rPr lang="en-US" sz="125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持续感知环境并安全完成任务</a:t>
            </a:r>
            <a:endParaRPr lang="en-US" sz="1250" dirty="0"/>
          </a:p>
        </p:txBody>
      </p:sp>
      <p:sp>
        <p:nvSpPr>
          <p:cNvPr id="21" name="Shape 18"/>
          <p:cNvSpPr/>
          <p:nvPr/>
        </p:nvSpPr>
        <p:spPr>
          <a:xfrm>
            <a:off x="9326880" y="2103120"/>
            <a:ext cx="1325880" cy="1325880"/>
          </a:xfrm>
          <a:prstGeom prst="ellipse">
            <a:avLst/>
          </a:prstGeom>
          <a:solidFill>
            <a:srgbClr val="003D4D"/>
          </a:solidFill>
          <a:ln w="12700">
            <a:solidFill>
              <a:srgbClr val="00D4FF">
                <a:alpha val="85000"/>
              </a:srgbClr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9326880" y="2432304"/>
            <a:ext cx="13258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900" b="1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04</a:t>
            </a:r>
            <a:endParaRPr lang="en-US" sz="1900" dirty="0"/>
          </a:p>
        </p:txBody>
      </p:sp>
      <p:sp>
        <p:nvSpPr>
          <p:cNvPr id="23" name="Text 20"/>
          <p:cNvSpPr/>
          <p:nvPr/>
        </p:nvSpPr>
        <p:spPr>
          <a:xfrm>
            <a:off x="9034272" y="3730752"/>
            <a:ext cx="19202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异常闭环</a:t>
            </a:r>
            <a:endParaRPr lang="en-US" sz="1700" dirty="0"/>
          </a:p>
        </p:txBody>
      </p:sp>
      <p:sp>
        <p:nvSpPr>
          <p:cNvPr id="24" name="Text 21"/>
          <p:cNvSpPr/>
          <p:nvPr/>
        </p:nvSpPr>
        <p:spPr>
          <a:xfrm>
            <a:off x="8833104" y="4233672"/>
            <a:ext cx="2322576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2000"/>
              </a:lnSpc>
              <a:buNone/>
            </a:pPr>
            <a:r>
              <a:rPr lang="en-US" sz="125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告警、响应、复盘并更新策略</a:t>
            </a:r>
            <a:endParaRPr lang="en-US" sz="12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18520" y="6455664"/>
            <a:ext cx="5486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 lIns="0" tIns="0" rIns="0" bIns="0"/>
          <a:lstStyle>
            <a:lvl1pPr>
              <a:defRPr sz="800">
                <a:solidFill>
                  <a:srgbClr val="6B7687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76656" y="274320"/>
            <a:ext cx="4572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spc="180" kern="0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 STORY · 04</a:t>
            </a:r>
            <a:endParaRPr lang="en-US" sz="850" dirty="0"/>
          </a:p>
        </p:txBody>
      </p:sp>
      <p:sp>
        <p:nvSpPr>
          <p:cNvPr id="3" name="Text 0"/>
          <p:cNvSpPr/>
          <p:nvPr>
            <p:ph idx="100" type="title" hasCustomPrompt="1"/>
          </p:nvPr>
        </p:nvSpPr>
        <p:spPr>
          <a:xfrm>
            <a:off x="658368" y="502920"/>
            <a:ext cx="9921240" cy="603504"/>
          </a:xfrm>
          <a:prstGeom prst="rect">
            <a:avLst/>
          </a:prstGeom>
          <a:noFill/>
          <a:ln/>
        </p:spPr>
        <p:txBody>
          <a:bodyPr wrap="square" lIns="0" tIns="0" rIns="0" bIns="0" rtlCol="0">
            <a:normAutofit/>
          </a:bodyPr>
          <a:lstStyle/>
          <a:p>
            <a:pPr indent="0" marL="0">
              <a:buNone/>
            </a:pPr>
            <a:r>
              <a:rPr lang="en-US" sz="2800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让数字自己说明趋势</a:t>
            </a:r>
            <a:endParaRPr lang="en-US" sz="2800" dirty="0"/>
          </a:p>
        </p:txBody>
      </p:sp>
      <p:pic>
        <p:nvPicPr>
          <p:cNvPr id="4" name="Image 0" descr="Zephyr Robotics mark">    </p:cNvPr>
          <p:cNvPicPr>
            <a:picLocks noChangeAspect="1"/>
          </p:cNvPicPr>
          <p:nvPr/>
        </p:nvPicPr>
        <p:blipFill>
          <a:blip r:embed="rId1">
            <a:alphaModFix amt="90000"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83112" y="393192"/>
            <a:ext cx="384048" cy="384048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658368" y="6492240"/>
            <a:ext cx="274320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spc="140" kern="0" dirty="0">
                <a:solidFill>
                  <a:srgbClr val="6B76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ZEPHYR ROBOTICS · 追风机器人</a:t>
            </a:r>
            <a:endParaRPr lang="en-US" sz="750" dirty="0"/>
          </a:p>
        </p:txBody>
      </p:sp>
      <p:sp>
        <p:nvSpPr>
          <p:cNvPr id="6" name="Text 3"/>
          <p:cNvSpPr/>
          <p:nvPr/>
        </p:nvSpPr>
        <p:spPr>
          <a:xfrm>
            <a:off x="749808" y="1353312"/>
            <a:ext cx="96012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C85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示例数据</a:t>
            </a:r>
            <a:endParaRPr lang="en-US" sz="1000" dirty="0"/>
          </a:p>
        </p:txBody>
      </p:sp>
      <p:sp>
        <p:nvSpPr>
          <p:cNvPr id="7" name="Text 4"/>
          <p:cNvSpPr/>
          <p:nvPr/>
        </p:nvSpPr>
        <p:spPr>
          <a:xfrm>
            <a:off x="749808" y="1719072"/>
            <a:ext cx="2880360" cy="10241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2000"/>
              </a:lnSpc>
              <a:buNone/>
            </a:pPr>
            <a:r>
              <a:rPr lang="en-US" sz="1700" dirty="0">
                <a:solidFill>
                  <a:srgbClr val="B8C0C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图表标题直接表达结论，数据标签只保留读者真正需要比较的内容。</a:t>
            </a:r>
            <a:endParaRPr lang="en-US" sz="1700" dirty="0"/>
          </a:p>
        </p:txBody>
      </p:sp>
      <p:sp>
        <p:nvSpPr>
          <p:cNvPr id="8" name="Text 5"/>
          <p:cNvSpPr/>
          <p:nvPr/>
        </p:nvSpPr>
        <p:spPr>
          <a:xfrm>
            <a:off x="749808" y="3182112"/>
            <a:ext cx="15087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150" kern="0" dirty="0">
                <a:solidFill>
                  <a:srgbClr val="6B76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LATEST</a:t>
            </a:r>
            <a:endParaRPr lang="en-US" sz="800" dirty="0"/>
          </a:p>
        </p:txBody>
      </p:sp>
      <p:sp>
        <p:nvSpPr>
          <p:cNvPr id="9" name="Text 6"/>
          <p:cNvSpPr/>
          <p:nvPr/>
        </p:nvSpPr>
        <p:spPr>
          <a:xfrm>
            <a:off x="749808" y="3419856"/>
            <a:ext cx="1508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000" dirty="0">
                <a:solidFill>
                  <a:srgbClr val="00D4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94%</a:t>
            </a:r>
            <a:endParaRPr lang="en-US" sz="2000" dirty="0"/>
          </a:p>
        </p:txBody>
      </p:sp>
      <p:sp>
        <p:nvSpPr>
          <p:cNvPr id="10" name="Text 7"/>
          <p:cNvSpPr/>
          <p:nvPr/>
        </p:nvSpPr>
        <p:spPr>
          <a:xfrm>
            <a:off x="2395728" y="3182112"/>
            <a:ext cx="15087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150" kern="0" dirty="0">
                <a:solidFill>
                  <a:srgbClr val="6B76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CHANGE</a:t>
            </a:r>
            <a:endParaRPr lang="en-US" sz="800" dirty="0"/>
          </a:p>
        </p:txBody>
      </p:sp>
      <p:sp>
        <p:nvSpPr>
          <p:cNvPr id="11" name="Text 8"/>
          <p:cNvSpPr/>
          <p:nvPr/>
        </p:nvSpPr>
        <p:spPr>
          <a:xfrm>
            <a:off x="2395728" y="3419856"/>
            <a:ext cx="1508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000" dirty="0">
                <a:solidFill>
                  <a:srgbClr val="00F5A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+22 pts</a:t>
            </a:r>
            <a:endParaRPr lang="en-US" sz="2000" dirty="0"/>
          </a:p>
        </p:txBody>
      </p:sp>
      <p:sp>
        <p:nvSpPr>
          <p:cNvPr id="12" name="Text 9"/>
          <p:cNvSpPr/>
          <p:nvPr/>
        </p:nvSpPr>
        <p:spPr>
          <a:xfrm>
            <a:off x="749808" y="5047488"/>
            <a:ext cx="2834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2000"/>
              </a:lnSpc>
              <a:buNone/>
            </a:pPr>
            <a:r>
              <a:rPr lang="en-US" sz="1050" dirty="0">
                <a:solidFill>
                  <a:srgbClr val="6B7687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以上为版式示例，不代表真实运营表现。</a:t>
            </a:r>
            <a:endParaRPr lang="en-US" sz="1050" dirty="0"/>
          </a:p>
        </p:txBody>
      </p:sp>
      <p:graphicFrame>
        <p:nvGraphicFramePr>
          <p:cNvPr id="13" name="Chart 0" descr=""/>
          <p:cNvGraphicFramePr/>
          <p:nvPr/>
        </p:nvGraphicFramePr>
        <p:xfrm>
          <a:off x="4160520" y="1417320"/>
          <a:ext cx="6583680" cy="4224528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3"/>
          </a:graphicData>
        </a:graphic>
      </p:graphicFrame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18520" y="6455664"/>
            <a:ext cx="5486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 lIns="0" tIns="0" rIns="0" bIns="0"/>
          <a:lstStyle>
            <a:lvl1pPr>
              <a:defRPr sz="800">
                <a:solidFill>
                  <a:srgbClr val="6B7687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76656" y="274320"/>
            <a:ext cx="4572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spc="180" kern="0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COMPARISON · 05</a:t>
            </a:r>
            <a:endParaRPr lang="en-US" sz="850" dirty="0"/>
          </a:p>
        </p:txBody>
      </p:sp>
      <p:sp>
        <p:nvSpPr>
          <p:cNvPr id="3" name="Text 0"/>
          <p:cNvSpPr/>
          <p:nvPr>
            <p:ph idx="100" type="title" hasCustomPrompt="1"/>
          </p:nvPr>
        </p:nvSpPr>
        <p:spPr>
          <a:xfrm>
            <a:off x="658368" y="502920"/>
            <a:ext cx="9921240" cy="603504"/>
          </a:xfrm>
          <a:prstGeom prst="rect">
            <a:avLst/>
          </a:prstGeom>
          <a:noFill/>
          <a:ln/>
        </p:spPr>
        <p:txBody>
          <a:bodyPr wrap="square" lIns="0" tIns="0" rIns="0" bIns="0" rtlCol="0">
            <a:normAutofit/>
          </a:bodyPr>
          <a:lstStyle/>
          <a:p>
            <a:pPr indent="0" marL="0">
              <a:buNone/>
            </a:pPr>
            <a:r>
              <a:rPr lang="en-US" sz="2800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同一张页面，只做一个清晰比较</a:t>
            </a:r>
            <a:endParaRPr lang="en-US" sz="2800" dirty="0"/>
          </a:p>
        </p:txBody>
      </p:sp>
      <p:pic>
        <p:nvPicPr>
          <p:cNvPr id="4" name="Image 0" descr="Zephyr Robotics mark">    </p:cNvPr>
          <p:cNvPicPr>
            <a:picLocks noChangeAspect="1"/>
          </p:cNvPicPr>
          <p:nvPr/>
        </p:nvPicPr>
        <p:blipFill>
          <a:blip r:embed="rId1">
            <a:alphaModFix amt="90000"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83112" y="393192"/>
            <a:ext cx="384048" cy="384048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658368" y="6492240"/>
            <a:ext cx="274320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spc="140" kern="0" dirty="0">
                <a:solidFill>
                  <a:srgbClr val="6B76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ZEPHYR ROBOTICS · 追风机器人</a:t>
            </a:r>
            <a:endParaRPr lang="en-US" sz="750" dirty="0"/>
          </a:p>
        </p:txBody>
      </p:sp>
      <p:sp>
        <p:nvSpPr>
          <p:cNvPr id="6" name="Shape 3"/>
          <p:cNvSpPr/>
          <p:nvPr/>
        </p:nvSpPr>
        <p:spPr>
          <a:xfrm>
            <a:off x="749808" y="1417320"/>
            <a:ext cx="5102352" cy="4425696"/>
          </a:xfrm>
          <a:prstGeom prst="roundRect">
            <a:avLst>
              <a:gd name="adj" fmla="val 1240"/>
            </a:avLst>
          </a:prstGeom>
          <a:solidFill>
            <a:srgbClr val="14181F"/>
          </a:solidFill>
          <a:ln w="12700">
            <a:solidFill>
              <a:srgbClr val="323A47">
                <a:alpha val="40000"/>
              </a:srgbClr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16000"/>
              </a:srgbClr>
            </a:outerShdw>
          </a:effectLst>
        </p:spPr>
      </p:sp>
      <p:sp>
        <p:nvSpPr>
          <p:cNvPr id="7" name="Shape 4"/>
          <p:cNvSpPr/>
          <p:nvPr/>
        </p:nvSpPr>
        <p:spPr>
          <a:xfrm>
            <a:off x="6327648" y="1417320"/>
            <a:ext cx="5102352" cy="4425696"/>
          </a:xfrm>
          <a:prstGeom prst="roundRect">
            <a:avLst>
              <a:gd name="adj" fmla="val 1240"/>
            </a:avLst>
          </a:prstGeom>
          <a:solidFill>
            <a:srgbClr val="003D4D">
              <a:alpha val="65000"/>
            </a:srgbClr>
          </a:solidFill>
          <a:ln w="12700">
            <a:solidFill>
              <a:srgbClr val="00D4FF">
                <a:alpha val="40000"/>
              </a:srgbClr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16000"/>
              </a:srgbClr>
            </a:outerShdw>
          </a:effectLst>
        </p:spPr>
      </p:sp>
      <p:sp>
        <p:nvSpPr>
          <p:cNvPr id="8" name="Text 5"/>
          <p:cNvSpPr/>
          <p:nvPr/>
        </p:nvSpPr>
        <p:spPr>
          <a:xfrm>
            <a:off x="1078992" y="1773936"/>
            <a:ext cx="2011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B8C0C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传统方式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6656832" y="1773936"/>
            <a:ext cx="26517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00D4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可运营自动化</a:t>
            </a:r>
            <a:endParaRPr lang="en-US" sz="2200" dirty="0"/>
          </a:p>
        </p:txBody>
      </p:sp>
      <p:sp>
        <p:nvSpPr>
          <p:cNvPr id="10" name="Text 7"/>
          <p:cNvSpPr/>
          <p:nvPr/>
        </p:nvSpPr>
        <p:spPr>
          <a:xfrm>
            <a:off x="1078992" y="2542032"/>
            <a:ext cx="3474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6B76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1000" dirty="0"/>
          </a:p>
        </p:txBody>
      </p:sp>
      <p:sp>
        <p:nvSpPr>
          <p:cNvPr id="11" name="Text 8"/>
          <p:cNvSpPr/>
          <p:nvPr/>
        </p:nvSpPr>
        <p:spPr>
          <a:xfrm>
            <a:off x="1572768" y="2487168"/>
            <a:ext cx="3602736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2000"/>
              </a:lnSpc>
              <a:buNone/>
            </a:pPr>
            <a:r>
              <a:rPr lang="en-US" sz="150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每次任务依赖人工协调</a:t>
            </a:r>
            <a:endParaRPr lang="en-US" sz="1500" dirty="0"/>
          </a:p>
        </p:txBody>
      </p:sp>
      <p:sp>
        <p:nvSpPr>
          <p:cNvPr id="12" name="Text 9"/>
          <p:cNvSpPr/>
          <p:nvPr/>
        </p:nvSpPr>
        <p:spPr>
          <a:xfrm>
            <a:off x="6656832" y="2542032"/>
            <a:ext cx="3474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1000" dirty="0"/>
          </a:p>
        </p:txBody>
      </p:sp>
      <p:sp>
        <p:nvSpPr>
          <p:cNvPr id="13" name="Text 10"/>
          <p:cNvSpPr/>
          <p:nvPr/>
        </p:nvSpPr>
        <p:spPr>
          <a:xfrm>
            <a:off x="7150608" y="2487168"/>
            <a:ext cx="3602736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2000"/>
              </a:lnSpc>
              <a:buNone/>
            </a:pPr>
            <a:r>
              <a:rPr lang="en-US" sz="1500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任务、车辆与路径统一编排</a:t>
            </a:r>
            <a:endParaRPr lang="en-US" sz="1500" dirty="0"/>
          </a:p>
        </p:txBody>
      </p:sp>
      <p:sp>
        <p:nvSpPr>
          <p:cNvPr id="14" name="Text 11"/>
          <p:cNvSpPr/>
          <p:nvPr/>
        </p:nvSpPr>
        <p:spPr>
          <a:xfrm>
            <a:off x="1078992" y="3410712"/>
            <a:ext cx="3474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6B76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</a:t>
            </a:r>
            <a:endParaRPr lang="en-US" sz="1000" dirty="0"/>
          </a:p>
        </p:txBody>
      </p:sp>
      <p:sp>
        <p:nvSpPr>
          <p:cNvPr id="15" name="Text 12"/>
          <p:cNvSpPr/>
          <p:nvPr/>
        </p:nvSpPr>
        <p:spPr>
          <a:xfrm>
            <a:off x="1572768" y="3355848"/>
            <a:ext cx="3602736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2000"/>
              </a:lnSpc>
              <a:buNone/>
            </a:pPr>
            <a:r>
              <a:rPr lang="en-US" sz="150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状态分散在不同工具</a:t>
            </a:r>
            <a:endParaRPr lang="en-US" sz="1500" dirty="0"/>
          </a:p>
        </p:txBody>
      </p:sp>
      <p:sp>
        <p:nvSpPr>
          <p:cNvPr id="16" name="Text 13"/>
          <p:cNvSpPr/>
          <p:nvPr/>
        </p:nvSpPr>
        <p:spPr>
          <a:xfrm>
            <a:off x="6656832" y="3410712"/>
            <a:ext cx="3474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</a:t>
            </a:r>
            <a:endParaRPr lang="en-US" sz="1000" dirty="0"/>
          </a:p>
        </p:txBody>
      </p:sp>
      <p:sp>
        <p:nvSpPr>
          <p:cNvPr id="17" name="Text 14"/>
          <p:cNvSpPr/>
          <p:nvPr/>
        </p:nvSpPr>
        <p:spPr>
          <a:xfrm>
            <a:off x="7150608" y="3355848"/>
            <a:ext cx="3602736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2000"/>
              </a:lnSpc>
              <a:buNone/>
            </a:pPr>
            <a:r>
              <a:rPr lang="en-US" sz="1500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运营状态实时可见</a:t>
            </a:r>
            <a:endParaRPr lang="en-US" sz="1500" dirty="0"/>
          </a:p>
        </p:txBody>
      </p:sp>
      <p:sp>
        <p:nvSpPr>
          <p:cNvPr id="18" name="Text 15"/>
          <p:cNvSpPr/>
          <p:nvPr/>
        </p:nvSpPr>
        <p:spPr>
          <a:xfrm>
            <a:off x="1078992" y="4279392"/>
            <a:ext cx="3474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6B76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</a:t>
            </a:r>
            <a:endParaRPr lang="en-US" sz="1000" dirty="0"/>
          </a:p>
        </p:txBody>
      </p:sp>
      <p:sp>
        <p:nvSpPr>
          <p:cNvPr id="19" name="Text 16"/>
          <p:cNvSpPr/>
          <p:nvPr/>
        </p:nvSpPr>
        <p:spPr>
          <a:xfrm>
            <a:off x="1572768" y="4224528"/>
            <a:ext cx="3602736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2000"/>
              </a:lnSpc>
              <a:buNone/>
            </a:pPr>
            <a:r>
              <a:rPr lang="en-US" sz="150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异常处理依靠个人经验</a:t>
            </a:r>
            <a:endParaRPr lang="en-US" sz="1500" dirty="0"/>
          </a:p>
        </p:txBody>
      </p:sp>
      <p:sp>
        <p:nvSpPr>
          <p:cNvPr id="20" name="Text 17"/>
          <p:cNvSpPr/>
          <p:nvPr/>
        </p:nvSpPr>
        <p:spPr>
          <a:xfrm>
            <a:off x="6656832" y="4279392"/>
            <a:ext cx="3474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</a:t>
            </a:r>
            <a:endParaRPr lang="en-US" sz="1000" dirty="0"/>
          </a:p>
        </p:txBody>
      </p:sp>
      <p:sp>
        <p:nvSpPr>
          <p:cNvPr id="21" name="Text 18"/>
          <p:cNvSpPr/>
          <p:nvPr/>
        </p:nvSpPr>
        <p:spPr>
          <a:xfrm>
            <a:off x="7150608" y="4224528"/>
            <a:ext cx="3602736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12000"/>
              </a:lnSpc>
              <a:buNone/>
            </a:pPr>
            <a:r>
              <a:rPr lang="en-US" sz="1500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异常处置形成组织能力</a:t>
            </a:r>
            <a:endParaRPr lang="en-US" sz="15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18520" y="6455664"/>
            <a:ext cx="5486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 lIns="0" tIns="0" rIns="0" bIns="0"/>
          <a:lstStyle>
            <a:lvl1pPr>
              <a:defRPr sz="800">
                <a:solidFill>
                  <a:srgbClr val="6B7687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76656" y="274320"/>
            <a:ext cx="4572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spc="180" kern="0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ROADMAP · 06</a:t>
            </a:r>
            <a:endParaRPr lang="en-US" sz="850" dirty="0"/>
          </a:p>
        </p:txBody>
      </p:sp>
      <p:sp>
        <p:nvSpPr>
          <p:cNvPr id="3" name="Text 0"/>
          <p:cNvSpPr/>
          <p:nvPr>
            <p:ph idx="100" type="title" hasCustomPrompt="1"/>
          </p:nvPr>
        </p:nvSpPr>
        <p:spPr>
          <a:xfrm>
            <a:off x="658368" y="502920"/>
            <a:ext cx="9921240" cy="603504"/>
          </a:xfrm>
          <a:prstGeom prst="rect">
            <a:avLst/>
          </a:prstGeom>
          <a:noFill/>
          <a:ln/>
        </p:spPr>
        <p:txBody>
          <a:bodyPr wrap="square" lIns="0" tIns="0" rIns="0" bIns="0" rtlCol="0">
            <a:normAutofit/>
          </a:bodyPr>
          <a:lstStyle/>
          <a:p>
            <a:pPr indent="0" marL="0">
              <a:buNone/>
            </a:pPr>
            <a:r>
              <a:rPr lang="en-US" sz="2800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用里程碑表达路径，而不是堆满任务</a:t>
            </a:r>
            <a:endParaRPr lang="en-US" sz="2800" dirty="0"/>
          </a:p>
        </p:txBody>
      </p:sp>
      <p:pic>
        <p:nvPicPr>
          <p:cNvPr id="4" name="Image 0" descr="Zephyr Robotics mark">    </p:cNvPr>
          <p:cNvPicPr>
            <a:picLocks noChangeAspect="1"/>
          </p:cNvPicPr>
          <p:nvPr/>
        </p:nvPicPr>
        <p:blipFill>
          <a:blip r:embed="rId1">
            <a:alphaModFix amt="90000"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83112" y="393192"/>
            <a:ext cx="384048" cy="384048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658368" y="6492240"/>
            <a:ext cx="274320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spc="140" kern="0" dirty="0">
                <a:solidFill>
                  <a:srgbClr val="6B76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ZEPHYR ROBOTICS · 追风机器人</a:t>
            </a:r>
            <a:endParaRPr lang="en-US" sz="750" dirty="0"/>
          </a:p>
        </p:txBody>
      </p:sp>
      <p:sp>
        <p:nvSpPr>
          <p:cNvPr id="6" name="Shape 3"/>
          <p:cNvSpPr/>
          <p:nvPr/>
        </p:nvSpPr>
        <p:spPr>
          <a:xfrm>
            <a:off x="1600200" y="2971800"/>
            <a:ext cx="8046720" cy="0"/>
          </a:xfrm>
          <a:prstGeom prst="line">
            <a:avLst/>
          </a:prstGeom>
          <a:noFill/>
          <a:ln w="12700">
            <a:solidFill>
              <a:srgbClr val="323A47">
                <a:alpha val="85000"/>
              </a:srgbClr>
            </a:solidFill>
            <a:prstDash val="solid"/>
            <a:headEnd type="none"/>
            <a:tailEnd type="triangle"/>
          </a:ln>
        </p:spPr>
      </p:sp>
      <p:sp>
        <p:nvSpPr>
          <p:cNvPr id="7" name="Shape 4"/>
          <p:cNvSpPr/>
          <p:nvPr/>
        </p:nvSpPr>
        <p:spPr>
          <a:xfrm>
            <a:off x="1143000" y="2514600"/>
            <a:ext cx="896112" cy="896112"/>
          </a:xfrm>
          <a:prstGeom prst="ellipse">
            <a:avLst/>
          </a:prstGeom>
          <a:solidFill>
            <a:srgbClr val="00D4FF"/>
          </a:solidFill>
          <a:ln w="12700">
            <a:solidFill>
              <a:srgbClr val="00D4FF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143000" y="2779776"/>
            <a:ext cx="89611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0A0C1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200" dirty="0"/>
          </a:p>
        </p:txBody>
      </p:sp>
      <p:sp>
        <p:nvSpPr>
          <p:cNvPr id="9" name="Text 6"/>
          <p:cNvSpPr/>
          <p:nvPr/>
        </p:nvSpPr>
        <p:spPr>
          <a:xfrm>
            <a:off x="868680" y="1810512"/>
            <a:ext cx="144475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160" kern="0" dirty="0">
                <a:solidFill>
                  <a:srgbClr val="00D4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NOW</a:t>
            </a:r>
            <a:endParaRPr lang="en-US" sz="900" dirty="0"/>
          </a:p>
        </p:txBody>
      </p:sp>
      <p:sp>
        <p:nvSpPr>
          <p:cNvPr id="10" name="Text 7"/>
          <p:cNvSpPr/>
          <p:nvPr/>
        </p:nvSpPr>
        <p:spPr>
          <a:xfrm>
            <a:off x="640080" y="3767328"/>
            <a:ext cx="190195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50" b="1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规范统一</a:t>
            </a:r>
            <a:endParaRPr lang="en-US" sz="1650" dirty="0"/>
          </a:p>
        </p:txBody>
      </p:sp>
      <p:sp>
        <p:nvSpPr>
          <p:cNvPr id="11" name="Text 8"/>
          <p:cNvSpPr/>
          <p:nvPr/>
        </p:nvSpPr>
        <p:spPr>
          <a:xfrm>
            <a:off x="594360" y="4261104"/>
            <a:ext cx="1993392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2000"/>
              </a:lnSpc>
              <a:buNone/>
            </a:pPr>
            <a:r>
              <a:rPr lang="en-US" sz="125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品牌资产与基础模板</a:t>
            </a:r>
            <a:endParaRPr lang="en-US" sz="1250" dirty="0"/>
          </a:p>
        </p:txBody>
      </p:sp>
      <p:sp>
        <p:nvSpPr>
          <p:cNvPr id="12" name="Shape 9"/>
          <p:cNvSpPr/>
          <p:nvPr/>
        </p:nvSpPr>
        <p:spPr>
          <a:xfrm>
            <a:off x="3822192" y="2514600"/>
            <a:ext cx="896112" cy="896112"/>
          </a:xfrm>
          <a:prstGeom prst="ellipse">
            <a:avLst/>
          </a:prstGeom>
          <a:solidFill>
            <a:srgbClr val="14181F"/>
          </a:solidFill>
          <a:ln w="12700">
            <a:solidFill>
              <a:srgbClr val="323A47">
                <a:alpha val="65000"/>
              </a:srgbClr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3822192" y="2779776"/>
            <a:ext cx="89611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E3E7E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200" dirty="0"/>
          </a:p>
        </p:txBody>
      </p:sp>
      <p:sp>
        <p:nvSpPr>
          <p:cNvPr id="14" name="Text 11"/>
          <p:cNvSpPr/>
          <p:nvPr/>
        </p:nvSpPr>
        <p:spPr>
          <a:xfrm>
            <a:off x="3547872" y="1810512"/>
            <a:ext cx="144475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160" kern="0" dirty="0">
                <a:solidFill>
                  <a:srgbClr val="6B76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NEXT</a:t>
            </a:r>
            <a:endParaRPr lang="en-US" sz="900" dirty="0"/>
          </a:p>
        </p:txBody>
      </p:sp>
      <p:sp>
        <p:nvSpPr>
          <p:cNvPr id="15" name="Text 12"/>
          <p:cNvSpPr/>
          <p:nvPr/>
        </p:nvSpPr>
        <p:spPr>
          <a:xfrm>
            <a:off x="3319272" y="3767328"/>
            <a:ext cx="190195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50" b="1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团队采用</a:t>
            </a:r>
            <a:endParaRPr lang="en-US" sz="1650" dirty="0"/>
          </a:p>
        </p:txBody>
      </p:sp>
      <p:sp>
        <p:nvSpPr>
          <p:cNvPr id="16" name="Text 13"/>
          <p:cNvSpPr/>
          <p:nvPr/>
        </p:nvSpPr>
        <p:spPr>
          <a:xfrm>
            <a:off x="3273552" y="4261104"/>
            <a:ext cx="1993392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2000"/>
              </a:lnSpc>
              <a:buNone/>
            </a:pPr>
            <a:r>
              <a:rPr lang="en-US" sz="125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常用文档与沟通场景</a:t>
            </a:r>
            <a:endParaRPr lang="en-US" sz="1250" dirty="0"/>
          </a:p>
        </p:txBody>
      </p:sp>
      <p:sp>
        <p:nvSpPr>
          <p:cNvPr id="17" name="Shape 14"/>
          <p:cNvSpPr/>
          <p:nvPr/>
        </p:nvSpPr>
        <p:spPr>
          <a:xfrm>
            <a:off x="6492240" y="2514600"/>
            <a:ext cx="896112" cy="896112"/>
          </a:xfrm>
          <a:prstGeom prst="ellipse">
            <a:avLst/>
          </a:prstGeom>
          <a:solidFill>
            <a:srgbClr val="14181F"/>
          </a:solidFill>
          <a:ln w="12700">
            <a:solidFill>
              <a:srgbClr val="323A47">
                <a:alpha val="65000"/>
              </a:srgbClr>
            </a:solidFill>
            <a:prstDash val="solid"/>
          </a:ln>
        </p:spPr>
      </p:sp>
      <p:sp>
        <p:nvSpPr>
          <p:cNvPr id="18" name="Text 15"/>
          <p:cNvSpPr/>
          <p:nvPr/>
        </p:nvSpPr>
        <p:spPr>
          <a:xfrm>
            <a:off x="6492240" y="2779776"/>
            <a:ext cx="89611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E3E7E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200" dirty="0"/>
          </a:p>
        </p:txBody>
      </p:sp>
      <p:sp>
        <p:nvSpPr>
          <p:cNvPr id="19" name="Text 16"/>
          <p:cNvSpPr/>
          <p:nvPr/>
        </p:nvSpPr>
        <p:spPr>
          <a:xfrm>
            <a:off x="6217920" y="1810512"/>
            <a:ext cx="144475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160" kern="0" dirty="0">
                <a:solidFill>
                  <a:srgbClr val="6B76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LATER</a:t>
            </a:r>
            <a:endParaRPr lang="en-US" sz="900" dirty="0"/>
          </a:p>
        </p:txBody>
      </p:sp>
      <p:sp>
        <p:nvSpPr>
          <p:cNvPr id="20" name="Text 17"/>
          <p:cNvSpPr/>
          <p:nvPr/>
        </p:nvSpPr>
        <p:spPr>
          <a:xfrm>
            <a:off x="5989320" y="3767328"/>
            <a:ext cx="190195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50" b="1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自动生成</a:t>
            </a:r>
            <a:endParaRPr lang="en-US" sz="1650" dirty="0"/>
          </a:p>
        </p:txBody>
      </p:sp>
      <p:sp>
        <p:nvSpPr>
          <p:cNvPr id="21" name="Text 18"/>
          <p:cNvSpPr/>
          <p:nvPr/>
        </p:nvSpPr>
        <p:spPr>
          <a:xfrm>
            <a:off x="5943600" y="4261104"/>
            <a:ext cx="1993392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2000"/>
              </a:lnSpc>
              <a:buNone/>
            </a:pPr>
            <a:r>
              <a:rPr lang="en-US" sz="125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数据驱动的内容生产</a:t>
            </a:r>
            <a:endParaRPr lang="en-US" sz="1250" dirty="0"/>
          </a:p>
        </p:txBody>
      </p:sp>
      <p:sp>
        <p:nvSpPr>
          <p:cNvPr id="22" name="Shape 19"/>
          <p:cNvSpPr/>
          <p:nvPr/>
        </p:nvSpPr>
        <p:spPr>
          <a:xfrm>
            <a:off x="9171432" y="2514600"/>
            <a:ext cx="896112" cy="896112"/>
          </a:xfrm>
          <a:prstGeom prst="ellipse">
            <a:avLst/>
          </a:prstGeom>
          <a:solidFill>
            <a:srgbClr val="14181F"/>
          </a:solidFill>
          <a:ln w="12700">
            <a:solidFill>
              <a:srgbClr val="323A47">
                <a:alpha val="65000"/>
              </a:srgbClr>
            </a:solidFill>
            <a:prstDash val="solid"/>
          </a:ln>
        </p:spPr>
      </p:sp>
      <p:sp>
        <p:nvSpPr>
          <p:cNvPr id="23" name="Text 20"/>
          <p:cNvSpPr/>
          <p:nvPr/>
        </p:nvSpPr>
        <p:spPr>
          <a:xfrm>
            <a:off x="9171432" y="2779776"/>
            <a:ext cx="89611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E3E7E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200" dirty="0"/>
          </a:p>
        </p:txBody>
      </p:sp>
      <p:sp>
        <p:nvSpPr>
          <p:cNvPr id="24" name="Text 21"/>
          <p:cNvSpPr/>
          <p:nvPr/>
        </p:nvSpPr>
        <p:spPr>
          <a:xfrm>
            <a:off x="8897112" y="1810512"/>
            <a:ext cx="144475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160" kern="0" dirty="0">
                <a:solidFill>
                  <a:srgbClr val="6B768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SCALE</a:t>
            </a:r>
            <a:endParaRPr lang="en-US" sz="900" dirty="0"/>
          </a:p>
        </p:txBody>
      </p:sp>
      <p:sp>
        <p:nvSpPr>
          <p:cNvPr id="25" name="Text 22"/>
          <p:cNvSpPr/>
          <p:nvPr/>
        </p:nvSpPr>
        <p:spPr>
          <a:xfrm>
            <a:off x="8668512" y="3767328"/>
            <a:ext cx="190195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50" b="1" dirty="0">
                <a:solidFill>
                  <a:srgbClr val="E3E7E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持续治理</a:t>
            </a:r>
            <a:endParaRPr lang="en-US" sz="1650" dirty="0"/>
          </a:p>
        </p:txBody>
      </p:sp>
      <p:sp>
        <p:nvSpPr>
          <p:cNvPr id="26" name="Text 23"/>
          <p:cNvSpPr/>
          <p:nvPr/>
        </p:nvSpPr>
        <p:spPr>
          <a:xfrm>
            <a:off x="8622792" y="4261104"/>
            <a:ext cx="1993392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12000"/>
              </a:lnSpc>
              <a:buNone/>
            </a:pPr>
            <a:r>
              <a:rPr lang="en-US" sz="1250" dirty="0">
                <a:solidFill>
                  <a:srgbClr val="8F99A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版本、质量与权限管理</a:t>
            </a:r>
            <a:endParaRPr lang="en-US" sz="12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018520" y="6455664"/>
            <a:ext cx="5486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 lIns="0" tIns="0" rIns="0" bIns="0"/>
          <a:lstStyle>
            <a:lvl1pPr>
              <a:defRPr sz="800">
                <a:solidFill>
                  <a:srgbClr val="6B7687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rial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Zephyr Robotics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追风机器人公司演示模板</dc:title>
  <dc:subject>Corporate presentation template</dc:subject>
  <dc:creator>Zephyr Robotics / 追风机器人</dc:creator>
  <cp:lastModifiedBy>Zephyr Robotics / 追风机器人</cp:lastModifiedBy>
  <cp:revision>1</cp:revision>
  <dcterms:created xsi:type="dcterms:W3CDTF">2026-08-05T17:07:58Z</dcterms:created>
  <dcterms:modified xsi:type="dcterms:W3CDTF">2026-08-05T17:07:58Z</dcterms:modified>
</cp:coreProperties>
</file>