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任务准时率</c:v>
                </c:pt>
              </c:strCache>
            </c:strRef>
          </c:tx>
          <c:spPr>
            <a:solidFill>
              <a:srgbClr val="00D4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E3E7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</c:v>
                </c:pt>
                <c:pt idx="1">
                  <c:v>81</c:v>
                </c:pt>
                <c:pt idx="2">
                  <c:v>89</c:v>
                </c:pt>
                <c:pt idx="3">
                  <c:v>94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E3E7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F99A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6350" cap="flat">
              <a:solidFill>
                <a:srgbClr val="323A4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F99A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5"/>
      </c:valAx>
      <c:spPr>
        <a:solidFill>
          <a:srgbClr val="0F1217">
            <a:alpha val="0"/>
          </a:srgbClr>
        </a:solidFill>
        <a:ln w="12700" cap="flat">
          <a:solidFill>
            <a:srgbClr val="0F1217"/>
          </a:solidFill>
        </a:ln>
        <a:effectLst/>
      </c:spPr>
    </c:plotArea>
    <c:plotVisOnly val="1"/>
    <c:dispBlanksAs val="span"/>
  </c:chart>
  <c:spPr>
    <a:solidFill>
      <a:srgbClr val="0F1217">
        <a:alpha val="0"/>
      </a:srgbClr>
    </a:solidFill>
    <a:ln w="12700" cap="flat">
      <a:solidFill>
        <a:srgbClr val="0F1217"/>
      </a:solidFill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封面版式。替换标题、副标题与日期；保持标题不超过两行。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案例版式。左侧交代场景与约束，右侧用一条视觉路径呈现行动与结果；示例不代表真实客户项目。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团队版式。适合展示四个核心职能，也可替换为四位负责人；避免堆叠完整履历。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结束页。替换主张与联系方式；使用真实域名和邮箱前请确认对外口径。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模板使用原则页。可保留在内部版本，也可在对外版本中删除。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章节分隔页。使用大号章节编号、单一标题和一句说明。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执行摘要版式。适合管理层结论、提案要点和三条核心判断。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公司概览版式。左侧陈述价值与三项能力，右侧放产品图、机器人图或场景照片。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四步流程版式。适合产品闭环、服务流程和方法论；步骤不宜超过五个。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数据版式。当前数字为示例；替换为真实数据时同步更新结论标题与单位。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对比版式。左右两侧应使用同一评价维度，避免把不相关内容强行并列。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路线图版式。每个里程碑保留一个结果和一句说明，细项放到附录或项目计划中。
[Sources]
- Internal Zephyr Robotics design-system assets.
- No external factual claims; example content is illustrative.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mage-1003-2.svg"/><Relationship Id="rId3" Type="http://schemas.openxmlformats.org/officeDocument/2006/relationships/image" Target="../media/image-1003-3.png"/><Relationship Id="rId4" Type="http://schemas.openxmlformats.org/officeDocument/2006/relationships/image" Target="../media/image-1003-4.svg"/><Relationship Id="rId5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image" Target="../media/image-1004-2.sv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image" Target="../media/image-1005-2.svg"/><Relationship Id="rId3" Type="http://schemas.openxmlformats.org/officeDocument/2006/relationships/image" Target="../media/image-1005-3.png"/><Relationship Id="rId4" Type="http://schemas.openxmlformats.org/officeDocument/2006/relationships/image" Target="../media/image-1005-4.svg"/><Relationship Id="rId5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EPHYR_CONTENT">
    <p:bg>
      <p:bgPr>
        <a:solidFill>
          <a:srgbClr val="0F12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defRPr>
            </a:lvl1pPr>
          </a:lstStyle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输入页面标题</a:t>
            </a:r>
            <a:endParaRPr lang="en-US" sz="2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EPHYR_COVER">
    <p:bg>
      <p:bgPr>
        <a:solidFill>
          <a:srgbClr val="0A0C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Zephyr technical grid">    </p:cNvPr>
          <p:cNvPicPr>
            <a:picLocks noChangeAspect="1"/>
          </p:cNvPicPr>
          <p:nvPr/>
        </p:nvPicPr>
        <p:blipFill>
          <a:blip r:embed="rId1">
            <a:alphaModFix amt="28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Zephyr Robotics logo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232" y="438912"/>
            <a:ext cx="2304288" cy="1033191"/>
          </a:xfrm>
          <a:prstGeom prst="rect">
            <a:avLst/>
          </a:prstGeom>
        </p:spPr>
      </p:pic>
      <p:sp>
        <p:nvSpPr>
          <p:cNvPr id="4" name="Text 0"/>
          <p:cNvSpPr/>
          <p:nvPr>
            <p:ph idx="102" type="title" hasCustomPrompt="1"/>
          </p:nvPr>
        </p:nvSpPr>
        <p:spPr>
          <a:xfrm>
            <a:off x="713232" y="1965960"/>
            <a:ext cx="6812280" cy="132588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50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defRPr>
            </a:lvl1pPr>
          </a:lstStyle>
          <a:p>
            <a:pPr indent="0" marL="0">
              <a:buNone/>
            </a:pPr>
            <a:r>
              <a:rPr lang="en-US" sz="50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输入演示标题</a:t>
            </a:r>
            <a:endParaRPr lang="en-US" sz="5000" dirty="0"/>
          </a:p>
        </p:txBody>
      </p:sp>
      <p:sp>
        <p:nvSpPr>
          <p:cNvPr id="5" name="Text 0"/>
          <p:cNvSpPr/>
          <p:nvPr>
            <p:ph idx="103" hasCustomPrompt="1"/>
          </p:nvPr>
        </p:nvSpPr>
        <p:spPr>
          <a:xfrm>
            <a:off x="731520" y="3529584"/>
            <a:ext cx="626364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7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defRPr>
            </a:lvl1pPr>
          </a:lstStyle>
          <a:p>
            <a:pPr indent="0" marL="0">
              <a:buNone/>
            </a:pPr>
            <a:r>
              <a:rPr lang="en-US" sz="17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输入副标题</a:t>
            </a:r>
            <a:endParaRPr lang="en-US" sz="17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EPHYR_SECTION">
    <p:bg>
      <p:bgPr>
        <a:solidFill>
          <a:srgbClr val="0F12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8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98280" y="960120"/>
            <a:ext cx="2331720" cy="23317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749808" y="2148840"/>
            <a:ext cx="7818120" cy="96012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44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defRPr>
            </a:lvl1pPr>
          </a:lstStyle>
          <a:p>
            <a:pPr indent="0" marL="0">
              <a:buNone/>
            </a:pPr>
            <a:r>
              <a:rPr lang="en-US" sz="44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输入章节标题</a:t>
            </a:r>
            <a:endParaRPr lang="en-US" sz="4400" dirty="0"/>
          </a:p>
        </p:txBody>
      </p:sp>
      <p:sp>
        <p:nvSpPr>
          <p:cNvPr id="4" name="Text 0"/>
          <p:cNvSpPr/>
          <p:nvPr>
            <p:ph idx="102" hasCustomPrompt="1"/>
          </p:nvPr>
        </p:nvSpPr>
        <p:spPr>
          <a:xfrm>
            <a:off x="768096" y="3291840"/>
            <a:ext cx="6995160" cy="658368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17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defRPr>
            </a:lvl1pPr>
          </a:lstStyle>
          <a:p>
            <a:pPr indent="0" marL="0">
              <a:buNone/>
            </a:pPr>
            <a:r>
              <a:rPr lang="en-US" sz="17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输入章节说明</a:t>
            </a:r>
            <a:endParaRPr lang="en-US" sz="1700" dirty="0"/>
          </a:p>
        </p:txBody>
      </p:sp>
      <p:sp>
        <p:nvSpPr>
          <p:cNvPr id="5" name="Text 0"/>
          <p:cNvSpPr/>
          <p:nvPr/>
        </p:nvSpPr>
        <p:spPr>
          <a:xfrm>
            <a:off x="74980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EPHYR_CLOSING">
    <p:bg>
      <p:bgPr>
        <a:solidFill>
          <a:srgbClr val="0A0C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Zephyr technical grid">    </p:cNvPr>
          <p:cNvPicPr>
            <a:picLocks noChangeAspect="1"/>
          </p:cNvPicPr>
          <p:nvPr/>
        </p:nvPicPr>
        <p:blipFill>
          <a:blip r:embed="rId1">
            <a:alphaModFix amt="24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Zephyr Robotics mark">    </p:cNvPr>
          <p:cNvPicPr>
            <a:picLocks noChangeAspect="1"/>
          </p:cNvPicPr>
          <p:nvPr/>
        </p:nvPicPr>
        <p:blipFill>
          <a:blip r:embed="rId3">
            <a:alphaModFix amt="9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5088" y="960120"/>
            <a:ext cx="2651760" cy="2651760"/>
          </a:xfrm>
          <a:prstGeom prst="rect">
            <a:avLst/>
          </a:prstGeom>
        </p:spPr>
      </p:pic>
      <p:sp>
        <p:nvSpPr>
          <p:cNvPr id="4" name="Text 0"/>
          <p:cNvSpPr/>
          <p:nvPr>
            <p:ph idx="102" type="title" hasCustomPrompt="1"/>
          </p:nvPr>
        </p:nvSpPr>
        <p:spPr>
          <a:xfrm>
            <a:off x="731520" y="1965960"/>
            <a:ext cx="6995160" cy="141732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sz="46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defRPr>
            </a:lvl1pPr>
          </a:lstStyle>
          <a:p>
            <a:pPr indent="0" marL="0">
              <a:buNone/>
            </a:pPr>
            <a:r>
              <a:rPr lang="en-US" sz="46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输入结束语</a:t>
            </a:r>
            <a:endParaRPr lang="en-US" sz="46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1.xml"/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2" type="title" hasCustomPrompt="1"/>
          </p:nvPr>
        </p:nvSpPr>
        <p:spPr>
          <a:xfrm>
            <a:off x="713232" y="1965960"/>
            <a:ext cx="6812280" cy="1325880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50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Autonomy, delivered.</a:t>
            </a:r>
            <a:endParaRPr lang="en-US" sz="5000" dirty="0"/>
          </a:p>
        </p:txBody>
      </p:sp>
      <p:sp>
        <p:nvSpPr>
          <p:cNvPr id="3" name="Text 0"/>
          <p:cNvSpPr/>
          <p:nvPr>
            <p:ph idx="103" hasCustomPrompt="1"/>
          </p:nvPr>
        </p:nvSpPr>
        <p:spPr>
          <a:xfrm>
            <a:off x="731520" y="3529584"/>
            <a:ext cx="6263640" cy="64008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indent="0" marL="0">
              <a:buNone/>
            </a:pPr>
            <a:r>
              <a:rPr lang="en-US" sz="17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追风机器人公司演示模板 · Corporate Presentation System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731520" y="614476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V1.0 · 2026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8028432" y="960120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28432" y="960120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018520" y="960120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183112" y="960120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028432" y="5394960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028432" y="523036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018520" y="5394960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183112" y="523036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pic>
        <p:nvPicPr>
          <p:cNvPr id="13" name="Image 0" descr="Zephyr Robotics mark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41080" y="2011680"/>
            <a:ext cx="1938528" cy="19385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 · 07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用一个场景，把价值讲具体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49808" y="1389888"/>
            <a:ext cx="3794760" cy="4535424"/>
          </a:xfrm>
          <a:prstGeom prst="roundRect">
            <a:avLst>
              <a:gd name="adj" fmla="val 1446"/>
            </a:avLst>
          </a:prstGeom>
          <a:solidFill>
            <a:srgbClr val="14181F"/>
          </a:solidFill>
          <a:ln w="12700">
            <a:solidFill>
              <a:srgbClr val="323A47">
                <a:alpha val="40000"/>
              </a:srgbClr>
            </a:solidFill>
            <a:prstDash val="solid"/>
          </a:ln>
          <a:effectLst>
            <a:outerShdw sx="100000" sy="100000" kx="0" ky="0" algn="bl" rotWithShape="0" blurRad="50800" dist="19050" dir="2700000">
              <a:srgbClr val="000000">
                <a:alpha val="16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078992" y="173736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C85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示例场景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078992" y="2176272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园区午间配送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1078992" y="2880360"/>
            <a:ext cx="31272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在固定时窗内完成多点配送，同时保持状态可见并快速处理临时阻塞。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78992" y="4279392"/>
            <a:ext cx="2697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078992" y="4517136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多点 · 高峰 · 临时变化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5138928" y="138988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138928" y="138988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265408" y="138988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11430000" y="138988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138928" y="5925312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138928" y="5760720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265408" y="5925312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1430000" y="5760720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897880" y="4526280"/>
            <a:ext cx="1371600" cy="0"/>
          </a:xfrm>
          <a:prstGeom prst="line">
            <a:avLst/>
          </a:prstGeom>
          <a:noFill/>
          <a:ln w="12700">
            <a:solidFill>
              <a:srgbClr val="00D4FF">
                <a:alpha val="90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269480" y="3227832"/>
            <a:ext cx="0" cy="1298448"/>
          </a:xfrm>
          <a:prstGeom prst="line">
            <a:avLst/>
          </a:prstGeom>
          <a:noFill/>
          <a:ln w="12700">
            <a:solidFill>
              <a:srgbClr val="00D4FF">
                <a:alpha val="90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269480" y="3227832"/>
            <a:ext cx="1572768" cy="0"/>
          </a:xfrm>
          <a:prstGeom prst="line">
            <a:avLst/>
          </a:prstGeom>
          <a:noFill/>
          <a:ln w="12700">
            <a:solidFill>
              <a:srgbClr val="00D4FF">
                <a:alpha val="90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842248" y="3227832"/>
            <a:ext cx="0" cy="566928"/>
          </a:xfrm>
          <a:prstGeom prst="line">
            <a:avLst/>
          </a:prstGeom>
          <a:noFill/>
          <a:ln w="12700">
            <a:solidFill>
              <a:srgbClr val="00D4FF">
                <a:alpha val="90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842248" y="3794760"/>
            <a:ext cx="1417320" cy="0"/>
          </a:xfrm>
          <a:prstGeom prst="line">
            <a:avLst/>
          </a:prstGeom>
          <a:noFill/>
          <a:ln w="12700">
            <a:solidFill>
              <a:srgbClr val="00D4FF">
                <a:alpha val="90000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10259568" y="2679192"/>
            <a:ext cx="0" cy="1115568"/>
          </a:xfrm>
          <a:prstGeom prst="line">
            <a:avLst/>
          </a:prstGeom>
          <a:noFill/>
          <a:ln w="12700">
            <a:solidFill>
              <a:srgbClr val="00D4FF">
                <a:alpha val="9000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806440" y="4315968"/>
            <a:ext cx="329184" cy="329184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A0C1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806440" y="474573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8F99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150608" y="3017520"/>
            <a:ext cx="329184" cy="329184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A0C1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150608" y="34472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8F99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8723376" y="3584448"/>
            <a:ext cx="329184" cy="329184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A0C1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723376" y="401421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8F99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800" dirty="0"/>
          </a:p>
        </p:txBody>
      </p:sp>
      <p:sp>
        <p:nvSpPr>
          <p:cNvPr id="32" name="Shape 29"/>
          <p:cNvSpPr/>
          <p:nvPr/>
        </p:nvSpPr>
        <p:spPr>
          <a:xfrm>
            <a:off x="10149840" y="2468880"/>
            <a:ext cx="329184" cy="329184"/>
          </a:xfrm>
          <a:prstGeom prst="ellipse">
            <a:avLst/>
          </a:prstGeom>
          <a:solidFill>
            <a:srgbClr val="00F5A0"/>
          </a:solidFill>
          <a:ln w="12700">
            <a:solidFill>
              <a:srgbClr val="0A0C1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10149840" y="289864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8F99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800" dirty="0"/>
          </a:p>
        </p:txBody>
      </p:sp>
      <p:sp>
        <p:nvSpPr>
          <p:cNvPr id="34" name="Text 31"/>
          <p:cNvSpPr/>
          <p:nvPr/>
        </p:nvSpPr>
        <p:spPr>
          <a:xfrm>
            <a:off x="5413248" y="519379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任务创建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7818120" y="519379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动态调度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10104120" y="519379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F5A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完成闭环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· 08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团队页保持克制，只突出职责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841248" y="1874520"/>
            <a:ext cx="1024128" cy="1024128"/>
          </a:xfrm>
          <a:prstGeom prst="ellipse">
            <a:avLst/>
          </a:prstGeom>
          <a:solidFill>
            <a:srgbClr val="003D4D"/>
          </a:solidFill>
          <a:ln w="12700">
            <a:solidFill>
              <a:srgbClr val="00D4FF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2167128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326440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产品与场景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31520" y="3822192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定义任务、体验与业务闭环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3630168" y="1874520"/>
            <a:ext cx="1024128" cy="1024128"/>
          </a:xfrm>
          <a:prstGeom prst="ellipse">
            <a:avLst/>
          </a:prstGeom>
          <a:solidFill>
            <a:srgbClr val="14181F"/>
          </a:solidFill>
          <a:ln w="12700">
            <a:solidFill>
              <a:srgbClr val="323A47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30168" y="2167128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3E7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3520440" y="326440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自主驾驶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520440" y="3822192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感知、规划、控制与安全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6419088" y="1874520"/>
            <a:ext cx="1024128" cy="1024128"/>
          </a:xfrm>
          <a:prstGeom prst="ellipse">
            <a:avLst/>
          </a:prstGeom>
          <a:solidFill>
            <a:srgbClr val="14181F"/>
          </a:solidFill>
          <a:ln w="12700">
            <a:solidFill>
              <a:srgbClr val="323A47">
                <a:alpha val="6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19088" y="2167128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3E7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309360" y="326440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机器人平台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6309360" y="3822192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整车、能源、通信与可靠性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208008" y="1874520"/>
            <a:ext cx="1024128" cy="1024128"/>
          </a:xfrm>
          <a:prstGeom prst="ellipse">
            <a:avLst/>
          </a:prstGeom>
          <a:solidFill>
            <a:srgbClr val="14181F"/>
          </a:solidFill>
          <a:ln w="12700">
            <a:solidFill>
              <a:srgbClr val="323A47">
                <a:alpha val="6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208008" y="2167128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3E7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9098280" y="326440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运营与交付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9098280" y="3822192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部署、监控与服务优化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2" type="title" hasCustomPrompt="1"/>
          </p:nvPr>
        </p:nvSpPr>
        <p:spPr>
          <a:xfrm>
            <a:off x="731520" y="1965960"/>
            <a:ext cx="6995160" cy="1417320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46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让每一公里，</a:t>
            </a:r>
            <a:endParaRPr lang="en-US" sz="4600" dirty="0"/>
          </a:p>
          <a:p>
            <a:pPr indent="0" marL="0">
              <a:buNone/>
            </a:pPr>
            <a:r>
              <a:rPr lang="en-US" sz="46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更轻、更准、更安静。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749808" y="470916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00D4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ZEPHYR ROBOTICS · 追风机器人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348472" y="65836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348472" y="65836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48288" y="65836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612880" y="65836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348472" y="440740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348472" y="4242816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448288" y="440740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612880" y="4242816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PRINCIPLES · 00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用一套语言，讲清每一个关键问题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749808" y="1481328"/>
            <a:ext cx="60350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572768" y="1463040"/>
            <a:ext cx="40416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一句话只承担一个结论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5961888" y="1499616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标题先说观点，正文只保留支持这个观点的信息。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572768" y="2240280"/>
            <a:ext cx="9052560" cy="0"/>
          </a:xfrm>
          <a:prstGeom prst="lin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2898648"/>
            <a:ext cx="60350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1572768" y="2880360"/>
            <a:ext cx="40416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让视觉承担结构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5961888" y="2916936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用尺度、留白、图片和图表建立层次，不堆装饰性组件。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1572768" y="3657600"/>
            <a:ext cx="9052560" cy="0"/>
          </a:xfrm>
          <a:prstGeom prst="lin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49808" y="4315968"/>
            <a:ext cx="60350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500" dirty="0"/>
          </a:p>
        </p:txBody>
      </p:sp>
      <p:sp>
        <p:nvSpPr>
          <p:cNvPr id="15" name="Text 12"/>
          <p:cNvSpPr/>
          <p:nvPr/>
        </p:nvSpPr>
        <p:spPr>
          <a:xfrm>
            <a:off x="1572768" y="4297680"/>
            <a:ext cx="40416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青色只标记重点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5961888" y="4334256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Cyber Cyan 用于关键数字、路径和行动，不超过页面视觉面积的 5%。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" y="8412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spc="24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100" dirty="0"/>
          </a:p>
        </p:txBody>
      </p:sp>
      <p:sp>
        <p:nvSpPr>
          <p:cNvPr id="3" name="Text 0"/>
          <p:cNvSpPr/>
          <p:nvPr>
            <p:ph idx="101" type="title" hasCustomPrompt="1"/>
          </p:nvPr>
        </p:nvSpPr>
        <p:spPr>
          <a:xfrm>
            <a:off x="749808" y="2148840"/>
            <a:ext cx="7818120" cy="960120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44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公司与机会</a:t>
            </a:r>
            <a:endParaRPr lang="en-US" sz="4400" dirty="0"/>
          </a:p>
        </p:txBody>
      </p:sp>
      <p:sp>
        <p:nvSpPr>
          <p:cNvPr id="4" name="Text 0"/>
          <p:cNvSpPr/>
          <p:nvPr>
            <p:ph idx="102" hasCustomPrompt="1"/>
          </p:nvPr>
        </p:nvSpPr>
        <p:spPr>
          <a:xfrm>
            <a:off x="768096" y="3291840"/>
            <a:ext cx="6995160" cy="658368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indent="0" marL="0">
              <a:buNone/>
            </a:pPr>
            <a:r>
              <a:rPr lang="en-US" sz="17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用章节页给叙事换挡；副标题只解释这一部分为什么重要。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1018520" y="6455664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8705088" y="603504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705088" y="603504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466576" y="603504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631168" y="603504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705088" y="3986784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705088" y="3822192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466576" y="3986784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631168" y="3822192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 · 01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475488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先给结论，再展开证据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749808" y="1444752"/>
            <a:ext cx="47548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417320" y="1417320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机会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2788920" y="1426464"/>
            <a:ext cx="7543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末端配送正在从单次运力，转向可持续运营的自动化网络。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417320" y="2249424"/>
            <a:ext cx="8915400" cy="0"/>
          </a:xfrm>
          <a:prstGeom prst="lin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2798064"/>
            <a:ext cx="47548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417320" y="2770632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2788920" y="2779776"/>
            <a:ext cx="7543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追风连接机器人、任务、地图与运营人员，形成完整工作闭环。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1417320" y="3602736"/>
            <a:ext cx="8915400" cy="0"/>
          </a:xfrm>
          <a:prstGeom prst="lin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49808" y="4151376"/>
            <a:ext cx="47548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17320" y="4123944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方向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2788920" y="4133088"/>
            <a:ext cx="7543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把可靠性、效率和服务体验放在同一套可度量系统里。</a:t>
            </a:r>
            <a:endParaRPr lang="en-US" sz="1700" dirty="0"/>
          </a:p>
        </p:txBody>
      </p:sp>
      <p:sp>
        <p:nvSpPr>
          <p:cNvPr id="18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endParaRPr lang="en-US" sz="2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 OVERVIEW · 02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追风把末端配送变成可运营的自动化网络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749808" y="1353312"/>
            <a:ext cx="4617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800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从任务创建、路径执行到异常处置，追风让机器人能力进入真实的日常运营。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49808" y="2542032"/>
            <a:ext cx="960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AUTONOMY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920240" y="2505456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自主执行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3291840" y="251460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感知、定位、规划与安全控制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49808" y="3456432"/>
            <a:ext cx="960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920240" y="3419856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运营闭环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3291840" y="342900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调度、监控、告警与人工接管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749808" y="4370832"/>
            <a:ext cx="960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1920240" y="4334256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交付体验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3291840" y="4343400"/>
            <a:ext cx="22128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可追踪、可解释、可持续优化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144768" y="1325880"/>
            <a:ext cx="5138928" cy="4498848"/>
          </a:xfrm>
          <a:prstGeom prst="roundRect">
            <a:avLst>
              <a:gd name="adj" fmla="val 1220"/>
            </a:avLst>
          </a:prstGeom>
          <a:solidFill>
            <a:srgbClr val="14181F"/>
          </a:solidFill>
          <a:ln w="12700">
            <a:solidFill>
              <a:srgbClr val="003D4D">
                <a:alpha val="40000"/>
              </a:srgbClr>
            </a:solidFill>
            <a:prstDash val="solid"/>
          </a:ln>
          <a:effectLst>
            <a:outerShdw sx="100000" sy="100000" kx="0" ky="0" algn="bl" rotWithShape="0" blurRad="50800" dist="19050" dir="2700000">
              <a:srgbClr val="000000">
                <a:alpha val="16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345936" y="152704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345936" y="152704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0917936" y="1527048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1082528" y="152704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345936" y="5623560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345936" y="545896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10917936" y="5623560"/>
            <a:ext cx="164592" cy="0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11082528" y="5458968"/>
            <a:ext cx="0" cy="164592"/>
          </a:xfrm>
          <a:prstGeom prst="line">
            <a:avLst/>
          </a:prstGeom>
          <a:noFill/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pic>
        <p:nvPicPr>
          <p:cNvPr id="25" name="Image 1" descr="Z-01 delivery robot technical illustration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0" y="1847088"/>
            <a:ext cx="3749040" cy="3328416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LOOP · 03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从任务创建到异常处置，形成一套闭环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2331720" y="2816352"/>
            <a:ext cx="960120" cy="384048"/>
          </a:xfrm>
          <a:prstGeom prst="chevron">
            <a:avLst/>
          </a:prstGeom>
          <a:solidFill>
            <a:srgbClr val="003D4D">
              <a:alpha val="70000"/>
            </a:srgbClr>
          </a:solidFill>
          <a:ln w="1270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120640" y="2816352"/>
            <a:ext cx="960120" cy="384048"/>
          </a:xfrm>
          <a:prstGeom prst="chevron">
            <a:avLst/>
          </a:prstGeom>
          <a:solidFill>
            <a:srgbClr val="003D4D">
              <a:alpha val="70000"/>
            </a:srgbClr>
          </a:solidFill>
          <a:ln w="1270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09560" y="2816352"/>
            <a:ext cx="960120" cy="384048"/>
          </a:xfrm>
          <a:prstGeom prst="chevron">
            <a:avLst/>
          </a:prstGeom>
          <a:solidFill>
            <a:srgbClr val="003D4D">
              <a:alpha val="70000"/>
            </a:srgbClr>
          </a:solidFill>
          <a:ln w="1270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60120" y="2103120"/>
            <a:ext cx="1325880" cy="1325880"/>
          </a:xfrm>
          <a:prstGeom prst="ellipse">
            <a:avLst/>
          </a:prstGeom>
          <a:solidFill>
            <a:srgbClr val="14181F"/>
          </a:solidFill>
          <a:ln w="12700">
            <a:solidFill>
              <a:srgbClr val="00D4FF">
                <a:alpha val="42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432304"/>
            <a:ext cx="1325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667512" y="3730752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创建任务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466344" y="4233672"/>
            <a:ext cx="23225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定义取送点、时窗与服务要求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749040" y="2103120"/>
            <a:ext cx="1325880" cy="1325880"/>
          </a:xfrm>
          <a:prstGeom prst="ellipse">
            <a:avLst/>
          </a:prstGeom>
          <a:solidFill>
            <a:srgbClr val="14181F"/>
          </a:solidFill>
          <a:ln w="12700">
            <a:solidFill>
              <a:srgbClr val="00D4FF">
                <a:alpha val="4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49040" y="2432304"/>
            <a:ext cx="1325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3456432" y="3730752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智能调度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3255264" y="4233672"/>
            <a:ext cx="23225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匹配车辆、路径与实时运营状态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537960" y="2103120"/>
            <a:ext cx="1325880" cy="1325880"/>
          </a:xfrm>
          <a:prstGeom prst="ellipse">
            <a:avLst/>
          </a:prstGeom>
          <a:solidFill>
            <a:srgbClr val="14181F"/>
          </a:solidFill>
          <a:ln w="12700">
            <a:solidFill>
              <a:srgbClr val="00D4FF">
                <a:alpha val="42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537960" y="2432304"/>
            <a:ext cx="1325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6245352" y="3730752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自主执行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044184" y="4233672"/>
            <a:ext cx="23225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持续感知环境并安全完成任务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9326880" y="2103120"/>
            <a:ext cx="1325880" cy="1325880"/>
          </a:xfrm>
          <a:prstGeom prst="ellipse">
            <a:avLst/>
          </a:prstGeom>
          <a:solidFill>
            <a:srgbClr val="003D4D"/>
          </a:solidFill>
          <a:ln w="12700">
            <a:solidFill>
              <a:srgbClr val="00D4FF">
                <a:alpha val="8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326880" y="2432304"/>
            <a:ext cx="1325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9034272" y="3730752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异常闭环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8833104" y="4233672"/>
            <a:ext cx="23225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告警、响应、复盘并更新策略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STORY · 04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让数字自己说明趋势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749808" y="1353312"/>
            <a:ext cx="9601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C85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示例数据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49808" y="1719072"/>
            <a:ext cx="28803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图表标题直接表达结论，数据标签只保留读者真正需要比较的内容。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49808" y="318211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LATEST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749808" y="3419856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00D4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94%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2395728" y="318211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2395728" y="3419856"/>
            <a:ext cx="1508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00F5A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+22 pts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749808" y="504748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以上为版式示例，不代表真实运营表现。</a:t>
            </a:r>
            <a:endParaRPr lang="en-US" sz="105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4160520" y="1417320"/>
          <a:ext cx="6583680" cy="422452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COMPARISON · 05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同一张页面，只做一个清晰比较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49808" y="1417320"/>
            <a:ext cx="5102352" cy="4425696"/>
          </a:xfrm>
          <a:prstGeom prst="roundRect">
            <a:avLst>
              <a:gd name="adj" fmla="val 1240"/>
            </a:avLst>
          </a:prstGeom>
          <a:solidFill>
            <a:srgbClr val="14181F"/>
          </a:solidFill>
          <a:ln w="12700">
            <a:solidFill>
              <a:srgbClr val="323A47">
                <a:alpha val="40000"/>
              </a:srgbClr>
            </a:solidFill>
            <a:prstDash val="solid"/>
          </a:ln>
          <a:effectLst>
            <a:outerShdw sx="100000" sy="100000" kx="0" ky="0" algn="bl" rotWithShape="0" blurRad="50800" dist="19050" dir="2700000">
              <a:srgbClr val="000000">
                <a:alpha val="16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327648" y="1417320"/>
            <a:ext cx="5102352" cy="4425696"/>
          </a:xfrm>
          <a:prstGeom prst="roundRect">
            <a:avLst>
              <a:gd name="adj" fmla="val 1240"/>
            </a:avLst>
          </a:prstGeom>
          <a:solidFill>
            <a:srgbClr val="003D4D">
              <a:alpha val="65000"/>
            </a:srgbClr>
          </a:solidFill>
          <a:ln w="12700">
            <a:solidFill>
              <a:srgbClr val="00D4FF">
                <a:alpha val="40000"/>
              </a:srgbClr>
            </a:solidFill>
            <a:prstDash val="solid"/>
          </a:ln>
          <a:effectLst>
            <a:outerShdw sx="100000" sy="100000" kx="0" ky="0" algn="bl" rotWithShape="0" blurRad="50800" dist="19050" dir="2700000">
              <a:srgbClr val="000000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078992" y="1773936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C0C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传统方式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656832" y="1773936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D4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可运营自动化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78992" y="2542032"/>
            <a:ext cx="347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572768" y="2487168"/>
            <a:ext cx="3602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每次任务依赖人工协调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656832" y="2542032"/>
            <a:ext cx="347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150608" y="2487168"/>
            <a:ext cx="3602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任务、车辆与路径统一编排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78992" y="3410712"/>
            <a:ext cx="347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572768" y="3355848"/>
            <a:ext cx="3602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状态分散在不同工具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656832" y="3410712"/>
            <a:ext cx="347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7150608" y="3355848"/>
            <a:ext cx="3602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运营状态实时可见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078992" y="4279392"/>
            <a:ext cx="347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572768" y="4224528"/>
            <a:ext cx="3602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异常处理依靠个人经验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656832" y="4279392"/>
            <a:ext cx="347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150608" y="4224528"/>
            <a:ext cx="3602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异常处置形成组织能力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656" y="2743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 · 06</a:t>
            </a:r>
            <a:endParaRPr lang="en-US" sz="850" dirty="0"/>
          </a:p>
        </p:txBody>
      </p:sp>
      <p:sp>
        <p:nvSpPr>
          <p:cNvPr id="3" name="Text 0"/>
          <p:cNvSpPr/>
          <p:nvPr>
            <p:ph idx="100" type="title" hasCustomPrompt="1"/>
          </p:nvPr>
        </p:nvSpPr>
        <p:spPr>
          <a:xfrm>
            <a:off x="658368" y="502920"/>
            <a:ext cx="9921240" cy="603504"/>
          </a:xfrm>
          <a:prstGeom prst="rect">
            <a:avLst/>
          </a:prstGeom>
          <a:noFill/>
          <a:ln/>
        </p:spPr>
        <p:txBody>
          <a:bodyPr wrap="square" lIns="0" tIns="0" rIns="0" bIns="0" rtlCol="0">
            <a:normAutofit/>
          </a:bodyPr>
          <a:lstStyle/>
          <a:p>
            <a:pPr indent="0" marL="0">
              <a:buNone/>
            </a:pPr>
            <a:r>
              <a:rPr lang="en-US" sz="2800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用里程碑表达路径，而不是堆满任务</a:t>
            </a:r>
            <a:endParaRPr lang="en-US" sz="2800" dirty="0"/>
          </a:p>
        </p:txBody>
      </p:sp>
      <p:pic>
        <p:nvPicPr>
          <p:cNvPr id="4" name="Image 0" descr="Zephyr Robotics mark">    </p:cNvPr>
          <p:cNvPicPr>
            <a:picLocks noChangeAspect="1"/>
          </p:cNvPicPr>
          <p:nvPr/>
        </p:nvPicPr>
        <p:blipFill>
          <a:blip r:embed="rId1">
            <a:alphaModFix amt="9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12" y="393192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6492240"/>
            <a:ext cx="2743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4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ZEPHYR ROBOTICS · 追风机器人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1600200" y="2971800"/>
            <a:ext cx="8046720" cy="0"/>
          </a:xfrm>
          <a:prstGeom prst="line">
            <a:avLst/>
          </a:prstGeom>
          <a:noFill/>
          <a:ln w="12700">
            <a:solidFill>
              <a:srgbClr val="323A47">
                <a:alpha val="85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1143000" y="2514600"/>
            <a:ext cx="896112" cy="896112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2779776"/>
            <a:ext cx="8961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0C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68680" y="1810512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60" kern="0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40080" y="3767328"/>
            <a:ext cx="1901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规范统一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594360" y="4261104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品牌资产与基础模板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3822192" y="2514600"/>
            <a:ext cx="896112" cy="896112"/>
          </a:xfrm>
          <a:prstGeom prst="ellipse">
            <a:avLst/>
          </a:prstGeom>
          <a:solidFill>
            <a:srgbClr val="14181F"/>
          </a:solidFill>
          <a:ln w="12700">
            <a:solidFill>
              <a:srgbClr val="323A47">
                <a:alpha val="6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822192" y="2779776"/>
            <a:ext cx="8961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3E7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547872" y="1810512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6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3319272" y="3767328"/>
            <a:ext cx="1901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团队采用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3273552" y="4261104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常用文档与沟通场景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492240" y="2514600"/>
            <a:ext cx="896112" cy="896112"/>
          </a:xfrm>
          <a:prstGeom prst="ellipse">
            <a:avLst/>
          </a:prstGeom>
          <a:solidFill>
            <a:srgbClr val="14181F"/>
          </a:solidFill>
          <a:ln w="12700">
            <a:solidFill>
              <a:srgbClr val="323A47">
                <a:alpha val="6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92240" y="2779776"/>
            <a:ext cx="8961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3E7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217920" y="1810512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6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989320" y="3767328"/>
            <a:ext cx="1901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自动生成</a:t>
            </a:r>
            <a:endParaRPr lang="en-US" sz="1650" dirty="0"/>
          </a:p>
        </p:txBody>
      </p:sp>
      <p:sp>
        <p:nvSpPr>
          <p:cNvPr id="21" name="Text 18"/>
          <p:cNvSpPr/>
          <p:nvPr/>
        </p:nvSpPr>
        <p:spPr>
          <a:xfrm>
            <a:off x="5943600" y="4261104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数据驱动的内容生产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9171432" y="2514600"/>
            <a:ext cx="896112" cy="896112"/>
          </a:xfrm>
          <a:prstGeom prst="ellipse">
            <a:avLst/>
          </a:prstGeom>
          <a:solidFill>
            <a:srgbClr val="14181F"/>
          </a:solidFill>
          <a:ln w="12700">
            <a:solidFill>
              <a:srgbClr val="323A47">
                <a:alpha val="6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171432" y="2779776"/>
            <a:ext cx="8961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3E7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8897112" y="1810512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60" kern="0" dirty="0">
                <a:solidFill>
                  <a:srgbClr val="6B76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8668512" y="3767328"/>
            <a:ext cx="1901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E3E7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持续治理</a:t>
            </a:r>
            <a:endParaRPr lang="en-US" sz="1650" dirty="0"/>
          </a:p>
        </p:txBody>
      </p:sp>
      <p:sp>
        <p:nvSpPr>
          <p:cNvPr id="26" name="Text 23"/>
          <p:cNvSpPr/>
          <p:nvPr/>
        </p:nvSpPr>
        <p:spPr>
          <a:xfrm>
            <a:off x="8622792" y="4261104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8F99A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版本、质量与权限管理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18520" y="6455664"/>
            <a:ext cx="5486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6B768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Zephyr Robotics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追风机器人公司演示模板</dc:title>
  <dc:subject>Corporate presentation template</dc:subject>
  <dc:creator>Zephyr Robotics / 追风机器人</dc:creator>
  <cp:lastModifiedBy>Zephyr Robotics / 追风机器人</cp:lastModifiedBy>
  <cp:revision>1</cp:revision>
  <dcterms:created xsi:type="dcterms:W3CDTF">2026-08-05T17:07:58Z</dcterms:created>
  <dcterms:modified xsi:type="dcterms:W3CDTF">2026-08-05T17:07:58Z</dcterms:modified>
</cp:coreProperties>
</file>